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07" r:id="rId2"/>
    <p:sldId id="493" r:id="rId3"/>
    <p:sldId id="489" r:id="rId4"/>
    <p:sldId id="1831" r:id="rId5"/>
    <p:sldId id="555" r:id="rId6"/>
    <p:sldId id="1819" r:id="rId7"/>
    <p:sldId id="1840" r:id="rId8"/>
    <p:sldId id="572" r:id="rId9"/>
    <p:sldId id="1843" r:id="rId10"/>
    <p:sldId id="540" r:id="rId11"/>
    <p:sldId id="523" r:id="rId12"/>
    <p:sldId id="487" r:id="rId13"/>
    <p:sldId id="508" r:id="rId14"/>
    <p:sldId id="509" r:id="rId15"/>
    <p:sldId id="498" r:id="rId16"/>
    <p:sldId id="499" r:id="rId17"/>
    <p:sldId id="512" r:id="rId18"/>
    <p:sldId id="533" r:id="rId19"/>
    <p:sldId id="503" r:id="rId20"/>
    <p:sldId id="506" r:id="rId21"/>
    <p:sldId id="1845" r:id="rId22"/>
    <p:sldId id="256" r:id="rId23"/>
    <p:sldId id="264" r:id="rId24"/>
    <p:sldId id="263" r:id="rId25"/>
    <p:sldId id="258" r:id="rId26"/>
    <p:sldId id="1846" r:id="rId27"/>
    <p:sldId id="510" r:id="rId28"/>
    <p:sldId id="528" r:id="rId29"/>
    <p:sldId id="520" r:id="rId30"/>
    <p:sldId id="514" r:id="rId31"/>
    <p:sldId id="1844" r:id="rId32"/>
    <p:sldId id="530" r:id="rId33"/>
    <p:sldId id="529" r:id="rId34"/>
    <p:sldId id="1842" r:id="rId35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89898" autoAdjust="0"/>
  </p:normalViewPr>
  <p:slideViewPr>
    <p:cSldViewPr snapToGrid="0">
      <p:cViewPr varScale="1">
        <p:scale>
          <a:sx n="93" d="100"/>
          <a:sy n="93" d="100"/>
        </p:scale>
        <p:origin x="3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2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8FBD6444-275C-4241-A80A-DED9266FE7F5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686711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E13C75C4-93B2-4B37-8DF6-CEA494EA4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3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099-20E9-4F63-9030-8657520294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5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099-20E9-4F63-9030-8657520294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2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" y="1183"/>
            <a:ext cx="12191377" cy="685563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6" cy="30347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1"/>
            <a:ext cx="7171399" cy="2649616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4773830"/>
            <a:ext cx="7171399" cy="87708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3" y="5630286"/>
            <a:ext cx="1774922" cy="7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5879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15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7426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9977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814527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6248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87582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6748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95860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49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" y="1183"/>
            <a:ext cx="12191377" cy="68556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6" cy="303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3" y="5630286"/>
            <a:ext cx="1774922" cy="7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561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176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869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3" cy="3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50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9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2207" y="64353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931336" y="1421680"/>
            <a:ext cx="10792831" cy="72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8840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5378549" cy="5198756"/>
          </a:xfrm>
        </p:spPr>
        <p:txBody>
          <a:bodyPr wrap="square" anchor="ctr" anchorCtr="0">
            <a:no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38513" y="6461314"/>
            <a:ext cx="2005274" cy="213007"/>
          </a:xfrm>
          <a:prstGeom prst="rect">
            <a:avLst/>
          </a:prstGeom>
        </p:spPr>
        <p:txBody>
          <a:bodyPr wrap="none" rIns="143428">
            <a:spAutoFit/>
          </a:bodyPr>
          <a:lstStyle/>
          <a:p>
            <a:pPr algn="r"/>
            <a:r>
              <a:rPr lang="en-US" sz="784" b="0" i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+mn-lt"/>
                <a:cs typeface="Segoe UI Light" panose="020B0502040204020203" pitchFamily="34" charset="0"/>
              </a:rPr>
              <a:t>Microsoft Confidential | Internal Use Only</a:t>
            </a:r>
            <a:endParaRPr lang="en-US" sz="784" dirty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8232E61-29B5-4228-8F7C-CD772DCB29C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096001" y="1189176"/>
            <a:ext cx="5647787" cy="5186299"/>
          </a:xfrm>
        </p:spPr>
        <p:txBody>
          <a:bodyPr tIns="0" bIns="914400" anchor="ctr" anchorCtr="0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9122E-47AA-4A37-8B43-4FD3BE4E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24" y="6423498"/>
            <a:ext cx="313749" cy="3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362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72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43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55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9155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315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05511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90842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1722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737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942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" y="1466"/>
            <a:ext cx="12191376" cy="68556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796" r:id="rId26"/>
    <p:sldLayoutId id="2147483797" r:id="rId27"/>
    <p:sldLayoutId id="2147483798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regular_dodecahedron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gif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wmf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3.wdp"/><Relationship Id="rId4" Type="http://schemas.openxmlformats.org/officeDocument/2006/relationships/image" Target="../media/image69.png"/><Relationship Id="rId9" Type="http://schemas.openxmlformats.org/officeDocument/2006/relationships/image" Target="../media/image66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regular_dodecahedron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regular_dodecahedron" TargetMode="Externa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1" y="2078006"/>
            <a:ext cx="9578891" cy="1792850"/>
          </a:xfrm>
        </p:spPr>
        <p:txBody>
          <a:bodyPr/>
          <a:lstStyle/>
          <a:p>
            <a:r>
              <a:rPr lang="en-US" dirty="0"/>
              <a:t>The New Paradigm of Security Controls</a:t>
            </a:r>
            <a:endParaRPr lang="en-US" sz="4313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3941" y="3802510"/>
            <a:ext cx="6276530" cy="1792850"/>
          </a:xfrm>
        </p:spPr>
        <p:txBody>
          <a:bodyPr/>
          <a:lstStyle/>
          <a:p>
            <a:r>
              <a:rPr lang="en-US" dirty="0"/>
              <a:t>John Lambert, @JohnLaTwC</a:t>
            </a:r>
          </a:p>
          <a:p>
            <a:r>
              <a:rPr lang="en-US" dirty="0"/>
              <a:t>Microsoft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5709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74142-156C-4E55-AC1F-422E99C806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57" y="6091345"/>
            <a:ext cx="11653523" cy="724143"/>
          </a:xfrm>
        </p:spPr>
        <p:txBody>
          <a:bodyPr/>
          <a:lstStyle/>
          <a:p>
            <a:r>
              <a:rPr lang="en-US" dirty="0"/>
              <a:t>Especially empowered by SaaS and Cloud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CD6CF-E193-46F9-BD4E-0D67F770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</a:t>
            </a:r>
            <a:r>
              <a:rPr lang="en-US" i="1" dirty="0"/>
              <a:t>using security to protect data </a:t>
            </a:r>
            <a:r>
              <a:rPr lang="en-US" dirty="0"/>
              <a:t>to </a:t>
            </a:r>
            <a:r>
              <a:rPr lang="en-US" i="1" dirty="0"/>
              <a:t>data providing security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46BC7D-08D8-4FD0-9A50-A2FE998C99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2749" y="1901540"/>
          <a:ext cx="10906502" cy="922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2189">
                  <a:extLst>
                    <a:ext uri="{9D8B030D-6E8A-4147-A177-3AD203B41FA5}">
                      <a16:colId xmlns:a16="http://schemas.microsoft.com/office/drawing/2014/main" val="1821698652"/>
                    </a:ext>
                  </a:extLst>
                </a:gridCol>
                <a:gridCol w="7694313">
                  <a:extLst>
                    <a:ext uri="{9D8B030D-6E8A-4147-A177-3AD203B41FA5}">
                      <a16:colId xmlns:a16="http://schemas.microsoft.com/office/drawing/2014/main" val="1905557378"/>
                    </a:ext>
                  </a:extLst>
                </a:gridCol>
              </a:tblGrid>
              <a:tr h="9226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Customers are at the center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Product + IP = Customer </a:t>
                      </a:r>
                      <a:r>
                        <a:rPr lang="en-US" sz="2400" dirty="0">
                          <a:sym typeface="Wingdings" panose="05000000000000000000" pitchFamily="2" charset="2"/>
                        </a:rPr>
                        <a:t> Product + Customers = IP</a:t>
                      </a:r>
                      <a:endParaRPr lang="en-US" sz="2400" dirty="0"/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92244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5A037F-365F-42B6-9421-E00A09CFDE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2749" y="2913618"/>
          <a:ext cx="10906502" cy="922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2189">
                  <a:extLst>
                    <a:ext uri="{9D8B030D-6E8A-4147-A177-3AD203B41FA5}">
                      <a16:colId xmlns:a16="http://schemas.microsoft.com/office/drawing/2014/main" val="1821698652"/>
                    </a:ext>
                  </a:extLst>
                </a:gridCol>
                <a:gridCol w="7694313">
                  <a:extLst>
                    <a:ext uri="{9D8B030D-6E8A-4147-A177-3AD203B41FA5}">
                      <a16:colId xmlns:a16="http://schemas.microsoft.com/office/drawing/2014/main" val="1905557378"/>
                    </a:ext>
                  </a:extLst>
                </a:gridCol>
              </a:tblGrid>
              <a:tr h="9226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Multi-dimensional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Uses a combination of zoom levels, temporal views, and levels of resolution simultaneously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92244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232952A-5708-4D09-A713-8F50B62AD6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2749" y="3953970"/>
          <a:ext cx="10906502" cy="922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2189">
                  <a:extLst>
                    <a:ext uri="{9D8B030D-6E8A-4147-A177-3AD203B41FA5}">
                      <a16:colId xmlns:a16="http://schemas.microsoft.com/office/drawing/2014/main" val="1821698652"/>
                    </a:ext>
                  </a:extLst>
                </a:gridCol>
                <a:gridCol w="7694313">
                  <a:extLst>
                    <a:ext uri="{9D8B030D-6E8A-4147-A177-3AD203B41FA5}">
                      <a16:colId xmlns:a16="http://schemas.microsoft.com/office/drawing/2014/main" val="1905557378"/>
                    </a:ext>
                  </a:extLst>
                </a:gridCol>
              </a:tblGrid>
              <a:tr h="9226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Signal Seeking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Consumes and creates context to tune thresholds, confidence levels, and inform prioritization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92244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62FEEC3-D754-4CE3-8486-099C755D14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2749" y="4973645"/>
          <a:ext cx="10906502" cy="922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2189">
                  <a:extLst>
                    <a:ext uri="{9D8B030D-6E8A-4147-A177-3AD203B41FA5}">
                      <a16:colId xmlns:a16="http://schemas.microsoft.com/office/drawing/2014/main" val="1821698652"/>
                    </a:ext>
                  </a:extLst>
                </a:gridCol>
                <a:gridCol w="7694313">
                  <a:extLst>
                    <a:ext uri="{9D8B030D-6E8A-4147-A177-3AD203B41FA5}">
                      <a16:colId xmlns:a16="http://schemas.microsoft.com/office/drawing/2014/main" val="1905557378"/>
                    </a:ext>
                  </a:extLst>
                </a:gridCol>
              </a:tblGrid>
              <a:tr h="9226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Supervised Learning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Human-In-The-Loop </a:t>
                      </a:r>
                      <a:r>
                        <a:rPr lang="en-US" sz="24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400" dirty="0"/>
                        <a:t>Human-Over-The-Loop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92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971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4DA100-C65D-4E7F-B2BE-202C593DA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EC46C-48C2-4811-960E-2C28CFFD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7A0816-7EC5-4F89-B5FF-B0706293264A}"/>
              </a:ext>
            </a:extLst>
          </p:cNvPr>
          <p:cNvGrpSpPr/>
          <p:nvPr/>
        </p:nvGrpSpPr>
        <p:grpSpPr>
          <a:xfrm>
            <a:off x="157854" y="1256752"/>
            <a:ext cx="9160029" cy="3048319"/>
            <a:chOff x="170542" y="567819"/>
            <a:chExt cx="12436475" cy="376242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E6D1F6-70E0-480F-9BC7-7DBAF85695FD}"/>
                </a:ext>
              </a:extLst>
            </p:cNvPr>
            <p:cNvGrpSpPr/>
            <p:nvPr/>
          </p:nvGrpSpPr>
          <p:grpSpPr>
            <a:xfrm>
              <a:off x="170542" y="567819"/>
              <a:ext cx="12436475" cy="3762427"/>
              <a:chOff x="170542" y="567819"/>
              <a:chExt cx="12436475" cy="376242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5776AB4-6CCA-4693-9E91-76EE79A03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0543" y="567819"/>
                <a:ext cx="3629025" cy="88582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DC6AACB-B410-403B-972F-6160158C8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542" y="1361068"/>
                <a:ext cx="12436475" cy="2969178"/>
              </a:xfrm>
              <a:prstGeom prst="rect">
                <a:avLst/>
              </a:prstGeom>
            </p:spPr>
          </p:pic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28A4ACB-8381-476B-AA45-59AD874F816B}"/>
                </a:ext>
              </a:extLst>
            </p:cNvPr>
            <p:cNvCxnSpPr/>
            <p:nvPr/>
          </p:nvCxnSpPr>
          <p:spPr>
            <a:xfrm>
              <a:off x="7285037" y="3192462"/>
              <a:ext cx="502920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B4B6802-6C38-4ABE-9764-E96C259F0914}"/>
                </a:ext>
              </a:extLst>
            </p:cNvPr>
            <p:cNvCxnSpPr/>
            <p:nvPr/>
          </p:nvCxnSpPr>
          <p:spPr>
            <a:xfrm>
              <a:off x="274638" y="3725862"/>
              <a:ext cx="502920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877000-1836-4745-AB1A-3D70283977BE}"/>
              </a:ext>
            </a:extLst>
          </p:cNvPr>
          <p:cNvGrpSpPr/>
          <p:nvPr/>
        </p:nvGrpSpPr>
        <p:grpSpPr>
          <a:xfrm>
            <a:off x="157854" y="4390914"/>
            <a:ext cx="12192000" cy="2340256"/>
            <a:chOff x="161018" y="4478464"/>
            <a:chExt cx="12436475" cy="23871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C7956A-A2F6-4FC1-84E9-735D1394426F}"/>
                </a:ext>
              </a:extLst>
            </p:cNvPr>
            <p:cNvGrpSpPr/>
            <p:nvPr/>
          </p:nvGrpSpPr>
          <p:grpSpPr>
            <a:xfrm>
              <a:off x="161018" y="4478464"/>
              <a:ext cx="12436475" cy="2387183"/>
              <a:chOff x="161018" y="4478464"/>
              <a:chExt cx="12436475" cy="238718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10A114B-59A6-4B5A-AB74-7CC24891E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018" y="4478464"/>
                <a:ext cx="3638550" cy="10858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B5A1F1D-C655-43F6-921B-552C40306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018" y="5563633"/>
                <a:ext cx="12436475" cy="1302014"/>
              </a:xfrm>
              <a:prstGeom prst="rect">
                <a:avLst/>
              </a:prstGeom>
            </p:spPr>
          </p:pic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A8B413-1C2A-4975-A659-456584C67E86}"/>
                </a:ext>
              </a:extLst>
            </p:cNvPr>
            <p:cNvCxnSpPr/>
            <p:nvPr/>
          </p:nvCxnSpPr>
          <p:spPr>
            <a:xfrm>
              <a:off x="7742237" y="6545262"/>
              <a:ext cx="3778513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5EDD2E8-74F7-4225-AE22-545578A27380}"/>
              </a:ext>
            </a:extLst>
          </p:cNvPr>
          <p:cNvSpPr txBox="1"/>
          <p:nvPr/>
        </p:nvSpPr>
        <p:spPr>
          <a:xfrm>
            <a:off x="-229122" y="-2081155"/>
            <a:ext cx="4631528" cy="1994411"/>
          </a:xfrm>
          <a:prstGeom prst="rect">
            <a:avLst/>
          </a:prstGeom>
          <a:solidFill>
            <a:srgbClr val="FFC000"/>
          </a:solidFill>
        </p:spPr>
        <p:txBody>
          <a:bodyPr wrap="square" lIns="179285" tIns="143428" rIns="179285" bIns="143428" rtlCol="0">
            <a:spAutoFit/>
          </a:bodyPr>
          <a:lstStyle/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Approach was found in telemetry systems but now finding security applications</a:t>
            </a:r>
          </a:p>
          <a:p>
            <a:pPr marL="336145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Seen in fraud/spam but now being used in malware, IDS.</a:t>
            </a:r>
          </a:p>
        </p:txBody>
      </p:sp>
    </p:spTree>
    <p:extLst>
      <p:ext uri="{BB962C8B-B14F-4D97-AF65-F5344CB8AC3E}">
        <p14:creationId xmlns:p14="http://schemas.microsoft.com/office/powerpoint/2010/main" val="34420180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89BA-17C7-4D95-8192-D3B4832A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r>
              <a:rPr lang="en-US" dirty="0"/>
              <a:t>Now-Near-Deep Systems</a:t>
            </a: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3D652042-36C8-4AE2-8693-E63AFFE20CDD}"/>
              </a:ext>
            </a:extLst>
          </p:cNvPr>
          <p:cNvSpPr/>
          <p:nvPr/>
        </p:nvSpPr>
        <p:spPr>
          <a:xfrm>
            <a:off x="873282" y="1614538"/>
            <a:ext cx="4611728" cy="4930336"/>
          </a:xfrm>
          <a:prstGeom prst="funnel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87A6B7-EEA7-4A00-858E-A2E1A1568311}"/>
              </a:ext>
            </a:extLst>
          </p:cNvPr>
          <p:cNvSpPr/>
          <p:nvPr/>
        </p:nvSpPr>
        <p:spPr bwMode="auto">
          <a:xfrm>
            <a:off x="1877967" y="4052209"/>
            <a:ext cx="2617839" cy="1432654"/>
          </a:xfrm>
          <a:prstGeom prst="ellipse">
            <a:avLst/>
          </a:pr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A51634-478B-4D28-B921-2D1AF039127A}"/>
              </a:ext>
            </a:extLst>
          </p:cNvPr>
          <p:cNvGrpSpPr/>
          <p:nvPr/>
        </p:nvGrpSpPr>
        <p:grpSpPr>
          <a:xfrm>
            <a:off x="3637256" y="5038104"/>
            <a:ext cx="8071891" cy="1529941"/>
            <a:chOff x="3710190" y="5138632"/>
            <a:chExt cx="8233749" cy="15606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250D69-B850-4EBE-9D46-A23FAE029FD9}"/>
                </a:ext>
              </a:extLst>
            </p:cNvPr>
            <p:cNvSpPr txBox="1"/>
            <p:nvPr/>
          </p:nvSpPr>
          <p:spPr>
            <a:xfrm>
              <a:off x="6415572" y="5138632"/>
              <a:ext cx="5528367" cy="1560619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en-US"/>
              </a:defPPr>
              <a:lvl1pPr>
                <a:defRPr sz="24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1pPr>
              <a:lvl2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2pPr>
              <a:lvl3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3pPr>
              <a:lvl4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4pPr>
              <a:lvl5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5pPr>
              <a:lvl6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6pPr>
              <a:lvl7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7pPr>
              <a:lvl8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8pPr>
              <a:lvl9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9pPr>
            </a:lstStyle>
            <a:p>
              <a:r>
                <a:rPr lang="en-US" sz="2745" b="1" dirty="0"/>
                <a:t>Deep</a:t>
              </a:r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Large data volumes</a:t>
              </a:r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High dimension data</a:t>
              </a:r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Model oriented</a:t>
              </a:r>
            </a:p>
          </p:txBody>
        </p: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3C357775-A5F0-4506-B4FB-805A6C3AB41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V="1">
              <a:off x="3710190" y="5918942"/>
              <a:ext cx="2705382" cy="663432"/>
            </a:xfrm>
            <a:prstGeom prst="bentConnector3">
              <a:avLst>
                <a:gd name="adj1" fmla="val 17609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20C329-A34C-47C9-BFE0-E7943F2E841F}"/>
              </a:ext>
            </a:extLst>
          </p:cNvPr>
          <p:cNvGrpSpPr/>
          <p:nvPr/>
        </p:nvGrpSpPr>
        <p:grpSpPr>
          <a:xfrm>
            <a:off x="4426126" y="3159629"/>
            <a:ext cx="7284511" cy="1697530"/>
            <a:chOff x="4514878" y="3222489"/>
            <a:chExt cx="7430581" cy="17315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8C26B-811A-4035-9EDB-03EB909FE46A}"/>
                </a:ext>
              </a:extLst>
            </p:cNvPr>
            <p:cNvSpPr txBox="1"/>
            <p:nvPr/>
          </p:nvSpPr>
          <p:spPr>
            <a:xfrm>
              <a:off x="6417092" y="3222489"/>
              <a:ext cx="5528367" cy="1676401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en-US"/>
              </a:defPPr>
              <a:lvl1pPr>
                <a:defRPr sz="24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1pPr>
              <a:lvl2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2pPr>
              <a:lvl3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3pPr>
              <a:lvl4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4pPr>
              <a:lvl5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5pPr>
              <a:lvl6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6pPr>
              <a:lvl7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7pPr>
              <a:lvl8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8pPr>
              <a:lvl9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9pPr>
            </a:lstStyle>
            <a:p>
              <a:r>
                <a:rPr lang="en-US" sz="2745" b="1" dirty="0"/>
                <a:t>Near</a:t>
              </a:r>
              <a:endParaRPr lang="en-US" sz="2353" b="1" dirty="0"/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Moderate transaction volume</a:t>
              </a:r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Medium dimension data</a:t>
              </a:r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Signal oriented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968B9B8B-4E08-4B81-AB80-37E4BA73398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 flipV="1">
              <a:off x="4514878" y="4060690"/>
              <a:ext cx="1902215" cy="893368"/>
            </a:xfrm>
            <a:prstGeom prst="bentConnector3">
              <a:avLst>
                <a:gd name="adj1" fmla="val 23461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4285-6656-4C00-9BEF-77E6A65D5A43}"/>
              </a:ext>
            </a:extLst>
          </p:cNvPr>
          <p:cNvGrpSpPr/>
          <p:nvPr/>
        </p:nvGrpSpPr>
        <p:grpSpPr>
          <a:xfrm>
            <a:off x="5497305" y="1312991"/>
            <a:ext cx="6211843" cy="1643445"/>
            <a:chOff x="5607537" y="1338822"/>
            <a:chExt cx="6336403" cy="1676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F82896-3420-42AD-84A2-33F7D9B5155D}"/>
                </a:ext>
              </a:extLst>
            </p:cNvPr>
            <p:cNvSpPr txBox="1"/>
            <p:nvPr/>
          </p:nvSpPr>
          <p:spPr>
            <a:xfrm>
              <a:off x="6415573" y="1338822"/>
              <a:ext cx="5528367" cy="1676400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en-US"/>
              </a:defPPr>
              <a:lvl1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1pPr>
              <a:lvl2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2pPr>
              <a:lvl3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3pPr>
              <a:lvl4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4pPr>
              <a:lvl5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5pPr>
              <a:lvl6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6pPr>
              <a:lvl7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7pPr>
              <a:lvl8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8pPr>
              <a:lvl9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9pPr>
            </a:lstStyle>
            <a:p>
              <a:r>
                <a:rPr lang="en-US" sz="2745" b="1" dirty="0"/>
                <a:t>Now</a:t>
              </a:r>
            </a:p>
            <a:p>
              <a:pPr marL="280121" indent="-280121">
                <a:buFont typeface="Arial" panose="020B0604020202020204" pitchFamily="34" charset="0"/>
                <a:buChar char="•"/>
              </a:pPr>
              <a:r>
                <a:rPr lang="en-US" sz="2353" dirty="0"/>
                <a:t>High transaction volume</a:t>
              </a:r>
            </a:p>
            <a:p>
              <a:pPr marL="280121" indent="-280121">
                <a:buFont typeface="Arial" panose="020B0604020202020204" pitchFamily="34" charset="0"/>
                <a:buChar char="•"/>
              </a:pPr>
              <a:r>
                <a:rPr lang="en-US" sz="2353" dirty="0"/>
                <a:t>Low dimension data</a:t>
              </a:r>
            </a:p>
            <a:p>
              <a:pPr marL="280121" indent="-280121">
                <a:buFont typeface="Arial" panose="020B0604020202020204" pitchFamily="34" charset="0"/>
                <a:buChar char="•"/>
              </a:pPr>
              <a:r>
                <a:rPr lang="en-US" sz="2353" dirty="0"/>
                <a:t>Verdict oriented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3F835D22-CAF8-4A08-9215-F1BAE772F4A2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rot="10800000" flipV="1">
              <a:off x="5607537" y="2177022"/>
              <a:ext cx="808037" cy="78404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cxnSp>
      </p:grpSp>
    </p:spTree>
    <p:extLst>
      <p:ext uri="{BB962C8B-B14F-4D97-AF65-F5344CB8AC3E}">
        <p14:creationId xmlns:p14="http://schemas.microsoft.com/office/powerpoint/2010/main" val="21688125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71F8031F-65E8-4036-97D7-C74D67D519D2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>
            <a:off x="3149533" y="3930493"/>
            <a:ext cx="3421653" cy="168680"/>
          </a:xfrm>
          <a:prstGeom prst="bentConnector3">
            <a:avLst>
              <a:gd name="adj1" fmla="val 21098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AD89BA-17C7-4D95-8192-D3B4832A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9957"/>
            <a:ext cx="11925080" cy="899537"/>
          </a:xfrm>
        </p:spPr>
        <p:txBody>
          <a:bodyPr/>
          <a:lstStyle/>
          <a:p>
            <a:r>
              <a:rPr lang="en-US" dirty="0"/>
              <a:t>Telemetry Centric Controls</a:t>
            </a: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3D652042-36C8-4AE2-8693-E63AFFE20CDD}"/>
              </a:ext>
            </a:extLst>
          </p:cNvPr>
          <p:cNvSpPr/>
          <p:nvPr/>
        </p:nvSpPr>
        <p:spPr>
          <a:xfrm>
            <a:off x="873282" y="1614538"/>
            <a:ext cx="4611728" cy="4930336"/>
          </a:xfrm>
          <a:prstGeom prst="funnel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14367"/>
            <a:endParaRPr lang="en-US" sz="1765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87A6B7-EEA7-4A00-858E-A2E1A1568311}"/>
              </a:ext>
            </a:extLst>
          </p:cNvPr>
          <p:cNvSpPr/>
          <p:nvPr/>
        </p:nvSpPr>
        <p:spPr bwMode="auto">
          <a:xfrm>
            <a:off x="1877967" y="4052209"/>
            <a:ext cx="2617839" cy="1432654"/>
          </a:xfrm>
          <a:prstGeom prst="ellipse">
            <a:avLst/>
          </a:pr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14367"/>
            <a:endParaRPr lang="en-US" sz="1765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8020F4-66E0-4D64-928D-1A823BCAB677}"/>
              </a:ext>
            </a:extLst>
          </p:cNvPr>
          <p:cNvSpPr txBox="1"/>
          <p:nvPr/>
        </p:nvSpPr>
        <p:spPr>
          <a:xfrm>
            <a:off x="6571186" y="375839"/>
            <a:ext cx="5351575" cy="1440622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defTabSz="914367"/>
            <a:r>
              <a:rPr lang="en-US" sz="2745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Bucketing Functions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Extract key dimensions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Dependent on richness of the data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5BE91B3-5F40-4BBA-9587-DA3218D73AC6}"/>
              </a:ext>
            </a:extLst>
          </p:cNvPr>
          <p:cNvSpPr/>
          <p:nvPr/>
        </p:nvSpPr>
        <p:spPr bwMode="auto">
          <a:xfrm>
            <a:off x="1063898" y="1861238"/>
            <a:ext cx="4193742" cy="1993158"/>
          </a:xfrm>
          <a:prstGeom prst="ellipse">
            <a:avLst/>
          </a:prstGeom>
          <a:pattFill prst="dot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softEdge rad="127000"/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14367"/>
            <a:endParaRPr lang="en-US" sz="1765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60A7BA1-9CE8-4B7E-91FB-0824871D6786}"/>
              </a:ext>
            </a:extLst>
          </p:cNvPr>
          <p:cNvSpPr/>
          <p:nvPr/>
        </p:nvSpPr>
        <p:spPr bwMode="auto">
          <a:xfrm>
            <a:off x="1678933" y="2235930"/>
            <a:ext cx="1052128" cy="1042603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809C5E7-CD8E-4FC3-BFF5-93CE39BD7D64}"/>
              </a:ext>
            </a:extLst>
          </p:cNvPr>
          <p:cNvSpPr/>
          <p:nvPr/>
        </p:nvSpPr>
        <p:spPr bwMode="auto">
          <a:xfrm>
            <a:off x="3629589" y="2122218"/>
            <a:ext cx="863984" cy="899537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B53D5CE-BBED-4B45-89E9-8AFF25360A4A}"/>
              </a:ext>
            </a:extLst>
          </p:cNvPr>
          <p:cNvSpPr/>
          <p:nvPr/>
        </p:nvSpPr>
        <p:spPr bwMode="auto">
          <a:xfrm rot="1999268">
            <a:off x="2876973" y="2826748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6D9CC23-27F0-4AE7-8F91-804A6E8589A4}"/>
              </a:ext>
            </a:extLst>
          </p:cNvPr>
          <p:cNvGrpSpPr/>
          <p:nvPr/>
        </p:nvGrpSpPr>
        <p:grpSpPr>
          <a:xfrm>
            <a:off x="1807790" y="2374786"/>
            <a:ext cx="766059" cy="711323"/>
            <a:chOff x="7165860" y="1461926"/>
            <a:chExt cx="781420" cy="725587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21A62BE-9B67-4562-9D04-6208451A0281}"/>
                </a:ext>
              </a:extLst>
            </p:cNvPr>
            <p:cNvSpPr/>
            <p:nvPr/>
          </p:nvSpPr>
          <p:spPr bwMode="auto">
            <a:xfrm>
              <a:off x="7311458" y="1461926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BA7692A-FDCC-41A6-9489-891053822C64}"/>
                </a:ext>
              </a:extLst>
            </p:cNvPr>
            <p:cNvSpPr/>
            <p:nvPr/>
          </p:nvSpPr>
          <p:spPr bwMode="auto">
            <a:xfrm>
              <a:off x="7165860" y="1722789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031247A-6A63-4883-8AFC-246BDFFE93BA}"/>
                </a:ext>
              </a:extLst>
            </p:cNvPr>
            <p:cNvSpPr/>
            <p:nvPr/>
          </p:nvSpPr>
          <p:spPr bwMode="auto">
            <a:xfrm>
              <a:off x="7484991" y="1696640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62ACA5-613A-4D18-B5DC-3B84E8858BE6}"/>
                </a:ext>
              </a:extLst>
            </p:cNvPr>
            <p:cNvSpPr/>
            <p:nvPr/>
          </p:nvSpPr>
          <p:spPr bwMode="auto">
            <a:xfrm rot="3990867">
              <a:off x="7756274" y="1606790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449D06-2B71-4A70-983B-B7F06FE9E7E2}"/>
                </a:ext>
              </a:extLst>
            </p:cNvPr>
            <p:cNvSpPr/>
            <p:nvPr/>
          </p:nvSpPr>
          <p:spPr bwMode="auto">
            <a:xfrm rot="3990867">
              <a:off x="7421579" y="1996507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C021DFF-9540-44F9-B7AF-1DDF0E492893}"/>
                </a:ext>
              </a:extLst>
            </p:cNvPr>
            <p:cNvSpPr/>
            <p:nvPr/>
          </p:nvSpPr>
          <p:spPr bwMode="auto">
            <a:xfrm rot="3990867">
              <a:off x="7740710" y="1970358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CC6B9FCD-91FC-4D08-ACCC-CE70C6D1144D}"/>
              </a:ext>
            </a:extLst>
          </p:cNvPr>
          <p:cNvSpPr/>
          <p:nvPr/>
        </p:nvSpPr>
        <p:spPr bwMode="auto">
          <a:xfrm>
            <a:off x="1879332" y="4080163"/>
            <a:ext cx="2617839" cy="1432654"/>
          </a:xfrm>
          <a:prstGeom prst="ellipse">
            <a:avLst/>
          </a:prstGeom>
          <a:pattFill prst="dot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softEdge rad="127000"/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14367"/>
            <a:endParaRPr lang="en-US" sz="1765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A24E6943-607B-4693-9B5A-EC7967FF46B9}"/>
              </a:ext>
            </a:extLst>
          </p:cNvPr>
          <p:cNvSpPr/>
          <p:nvPr/>
        </p:nvSpPr>
        <p:spPr bwMode="auto">
          <a:xfrm>
            <a:off x="2369602" y="4316616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5F26C21-2196-44AE-8BB0-93C2CDE0DFDB}"/>
              </a:ext>
            </a:extLst>
          </p:cNvPr>
          <p:cNvSpPr/>
          <p:nvPr/>
        </p:nvSpPr>
        <p:spPr bwMode="auto">
          <a:xfrm>
            <a:off x="2243100" y="4594921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F2A7D66C-B8AB-4E8A-9840-0D4181DAB14C}"/>
              </a:ext>
            </a:extLst>
          </p:cNvPr>
          <p:cNvSpPr/>
          <p:nvPr/>
        </p:nvSpPr>
        <p:spPr bwMode="auto">
          <a:xfrm>
            <a:off x="2501285" y="4594921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6A05AF1D-AFA7-461D-8708-3B51B44F9E5B}"/>
              </a:ext>
            </a:extLst>
          </p:cNvPr>
          <p:cNvSpPr/>
          <p:nvPr/>
        </p:nvSpPr>
        <p:spPr bwMode="auto">
          <a:xfrm>
            <a:off x="3657258" y="4281014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4DDF0B7E-8BCB-4B8F-BB23-627A3EA53405}"/>
              </a:ext>
            </a:extLst>
          </p:cNvPr>
          <p:cNvSpPr/>
          <p:nvPr/>
        </p:nvSpPr>
        <p:spPr bwMode="auto">
          <a:xfrm>
            <a:off x="3530755" y="4559319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A77103F7-7FB7-435D-9F49-A28DC0E4D941}"/>
              </a:ext>
            </a:extLst>
          </p:cNvPr>
          <p:cNvSpPr/>
          <p:nvPr/>
        </p:nvSpPr>
        <p:spPr bwMode="auto">
          <a:xfrm>
            <a:off x="3788941" y="4559319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6BF5D357-8B33-438B-8B93-56A5DC2DBD34}"/>
              </a:ext>
            </a:extLst>
          </p:cNvPr>
          <p:cNvSpPr/>
          <p:nvPr/>
        </p:nvSpPr>
        <p:spPr bwMode="auto">
          <a:xfrm>
            <a:off x="2968139" y="4915137"/>
            <a:ext cx="253005" cy="278305"/>
          </a:xfrm>
          <a:prstGeom prst="cub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61EBAD9-E9F6-4686-83B0-E9C900D1CB1A}"/>
              </a:ext>
            </a:extLst>
          </p:cNvPr>
          <p:cNvSpPr/>
          <p:nvPr/>
        </p:nvSpPr>
        <p:spPr bwMode="auto">
          <a:xfrm>
            <a:off x="3239532" y="4992649"/>
            <a:ext cx="253005" cy="278305"/>
          </a:xfrm>
          <a:prstGeom prst="cub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8174605-A7BA-4768-ADFE-1E7406B7A515}"/>
              </a:ext>
            </a:extLst>
          </p:cNvPr>
          <p:cNvSpPr/>
          <p:nvPr/>
        </p:nvSpPr>
        <p:spPr bwMode="auto">
          <a:xfrm>
            <a:off x="2172712" y="4279061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B8A564-1378-4D09-985C-9ADD4C7B2F2C}"/>
              </a:ext>
            </a:extLst>
          </p:cNvPr>
          <p:cNvSpPr/>
          <p:nvPr/>
        </p:nvSpPr>
        <p:spPr bwMode="auto">
          <a:xfrm>
            <a:off x="3424398" y="4218368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5CDA4A3-752B-4A80-A5AB-427442202E07}"/>
              </a:ext>
            </a:extLst>
          </p:cNvPr>
          <p:cNvSpPr/>
          <p:nvPr/>
        </p:nvSpPr>
        <p:spPr bwMode="auto">
          <a:xfrm rot="1079393">
            <a:off x="2856637" y="4747467"/>
            <a:ext cx="723230" cy="725036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7855B1A-0907-4A5A-9433-9AD5BB7E6125}"/>
              </a:ext>
            </a:extLst>
          </p:cNvPr>
          <p:cNvSpPr txBox="1"/>
          <p:nvPr/>
        </p:nvSpPr>
        <p:spPr>
          <a:xfrm>
            <a:off x="6571186" y="3281793"/>
            <a:ext cx="5351575" cy="1634759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defTabSz="914367"/>
            <a:r>
              <a:rPr lang="en-US" sz="2745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Promotion Signals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Signal of insight of “new issue”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Selector for higher analysis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Key to scalable system</a:t>
            </a:r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F48ECC6-7621-4432-ACB9-1A16AB497E5B}"/>
              </a:ext>
            </a:extLst>
          </p:cNvPr>
          <p:cNvSpPr/>
          <p:nvPr/>
        </p:nvSpPr>
        <p:spPr bwMode="auto">
          <a:xfrm>
            <a:off x="2827185" y="3680539"/>
            <a:ext cx="658805" cy="7752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CD1A3F5-AEA3-4D3D-AB58-7D8579576786}"/>
              </a:ext>
            </a:extLst>
          </p:cNvPr>
          <p:cNvSpPr/>
          <p:nvPr/>
        </p:nvSpPr>
        <p:spPr bwMode="auto">
          <a:xfrm>
            <a:off x="2507566" y="5683613"/>
            <a:ext cx="1372226" cy="609412"/>
          </a:xfrm>
          <a:prstGeom prst="ellipse">
            <a:avLst/>
          </a:pr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14367"/>
            <a:endParaRPr lang="en-US" sz="1765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E2A03E6-0C3F-4C00-AAA5-71AC9D301258}"/>
              </a:ext>
            </a:extLst>
          </p:cNvPr>
          <p:cNvSpPr txBox="1"/>
          <p:nvPr/>
        </p:nvSpPr>
        <p:spPr>
          <a:xfrm>
            <a:off x="6571186" y="4992649"/>
            <a:ext cx="5360883" cy="1634759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defTabSz="914367"/>
            <a:r>
              <a:rPr lang="en-US" sz="2745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Supervised Automatic Learning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Seek signals for self-correction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Resiliency and Robustness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HITL </a:t>
            </a:r>
            <a:r>
              <a:rPr lang="en-US" sz="1568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  <a:sym typeface="Wingdings" panose="05000000000000000000" pitchFamily="2" charset="2"/>
              </a:rPr>
              <a:t></a:t>
            </a: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  <a:sym typeface="Wingdings" panose="05000000000000000000" pitchFamily="2" charset="2"/>
              </a:rPr>
              <a:t> Human Over The Loop</a:t>
            </a:r>
            <a:endParaRPr lang="en-US" sz="2353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FDCD97-D1E9-437C-9247-626DAE389FD3}"/>
              </a:ext>
            </a:extLst>
          </p:cNvPr>
          <p:cNvGrpSpPr/>
          <p:nvPr/>
        </p:nvGrpSpPr>
        <p:grpSpPr>
          <a:xfrm>
            <a:off x="-29491" y="3380459"/>
            <a:ext cx="2183814" cy="2707229"/>
            <a:chOff x="1589033" y="2441404"/>
            <a:chExt cx="2227604" cy="2761515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3E9A5DFE-6B19-40C1-A164-3CCC8A26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gridSize="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221558" flipV="1">
              <a:off x="1322077" y="2708360"/>
              <a:ext cx="2761515" cy="2227604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3D3B3EF-32E8-455D-A1F9-B8E6F4F0F334}"/>
                </a:ext>
              </a:extLst>
            </p:cNvPr>
            <p:cNvSpPr/>
            <p:nvPr/>
          </p:nvSpPr>
          <p:spPr>
            <a:xfrm>
              <a:off x="1958364" y="3623450"/>
              <a:ext cx="1298753" cy="523220"/>
            </a:xfrm>
            <a:prstGeom prst="rect">
              <a:avLst/>
            </a:prstGeom>
            <a:noFill/>
          </p:spPr>
          <p:txBody>
            <a:bodyPr wrap="none" lIns="89642" tIns="44821" rIns="89642" bIns="44821">
              <a:spAutoFit/>
            </a:bodyPr>
            <a:lstStyle/>
            <a:p>
              <a:pPr algn="ctr" defTabSz="914367"/>
              <a:r>
                <a:rPr lang="en-US" sz="2745" dirty="0">
                  <a:ln w="0"/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Segoe UI"/>
                </a:rPr>
                <a:t>Signals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8E78AE2-6F58-402B-BAB5-0B2C7638498D}"/>
              </a:ext>
            </a:extLst>
          </p:cNvPr>
          <p:cNvGrpSpPr/>
          <p:nvPr/>
        </p:nvGrpSpPr>
        <p:grpSpPr>
          <a:xfrm>
            <a:off x="3955029" y="4024732"/>
            <a:ext cx="2183814" cy="2707229"/>
            <a:chOff x="2780194" y="3026856"/>
            <a:chExt cx="2227604" cy="2761515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BE9A56A-1F67-4ACE-A66F-817162195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378442">
              <a:off x="2513238" y="3293812"/>
              <a:ext cx="2761515" cy="2227604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885FB86-1A53-4FC7-A42F-2E325E8FA07C}"/>
                </a:ext>
              </a:extLst>
            </p:cNvPr>
            <p:cNvSpPr/>
            <p:nvPr/>
          </p:nvSpPr>
          <p:spPr>
            <a:xfrm>
              <a:off x="3298191" y="3623450"/>
              <a:ext cx="1173719" cy="523220"/>
            </a:xfrm>
            <a:prstGeom prst="rect">
              <a:avLst/>
            </a:prstGeom>
            <a:noFill/>
          </p:spPr>
          <p:txBody>
            <a:bodyPr wrap="none" lIns="89642" tIns="44821" rIns="89642" bIns="44821">
              <a:spAutoFit/>
            </a:bodyPr>
            <a:lstStyle/>
            <a:p>
              <a:pPr algn="ctr" defTabSz="914367"/>
              <a:r>
                <a:rPr lang="en-US" sz="2745" dirty="0">
                  <a:ln w="0"/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Segoe UI"/>
                </a:rPr>
                <a:t>Labels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C74E73F-241D-4260-A7B4-F93EF572B891}"/>
              </a:ext>
            </a:extLst>
          </p:cNvPr>
          <p:cNvSpPr/>
          <p:nvPr/>
        </p:nvSpPr>
        <p:spPr>
          <a:xfrm>
            <a:off x="1131001" y="6405738"/>
            <a:ext cx="3988760" cy="512935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 defTabSz="914367"/>
            <a:r>
              <a:rPr lang="en-US" sz="2745" dirty="0">
                <a:ln w="0"/>
                <a:solidFill>
                  <a:srgbClr val="505050"/>
                </a:solidFill>
                <a:effectLst>
                  <a:outerShdw blurRad="38100" dist="19050" dir="2700000" algn="tl" rotWithShape="0">
                    <a:srgbClr val="505050">
                      <a:alpha val="40000"/>
                    </a:srgbClr>
                  </a:outerShdw>
                </a:effectLst>
                <a:latin typeface="Segoe UI"/>
              </a:rPr>
              <a:t>Higher dimensional data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C277C8C-442D-4F98-B3F7-ABFC4493CC83}"/>
              </a:ext>
            </a:extLst>
          </p:cNvPr>
          <p:cNvSpPr/>
          <p:nvPr/>
        </p:nvSpPr>
        <p:spPr>
          <a:xfrm>
            <a:off x="1221199" y="1088600"/>
            <a:ext cx="3870773" cy="512935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 defTabSz="914367"/>
            <a:r>
              <a:rPr lang="en-US" sz="2745" dirty="0">
                <a:ln w="0"/>
                <a:solidFill>
                  <a:srgbClr val="505050"/>
                </a:solidFill>
                <a:effectLst>
                  <a:outerShdw blurRad="38100" dist="19050" dir="2700000" algn="tl" rotWithShape="0">
                    <a:srgbClr val="505050">
                      <a:alpha val="40000"/>
                    </a:srgbClr>
                  </a:outerShdw>
                </a:effectLst>
                <a:latin typeface="Segoe UI"/>
              </a:rPr>
              <a:t>Lower dimensional data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3BEE9BF-97E3-4AC6-BB3F-D83AFBD39CCA}"/>
              </a:ext>
            </a:extLst>
          </p:cNvPr>
          <p:cNvGrpSpPr/>
          <p:nvPr/>
        </p:nvGrpSpPr>
        <p:grpSpPr>
          <a:xfrm>
            <a:off x="2389629" y="5600481"/>
            <a:ext cx="1477702" cy="808697"/>
            <a:chOff x="7747601" y="5676004"/>
            <a:chExt cx="1507333" cy="824913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27D8ECE-1821-4E58-9DC6-BA55E8B69FFB}"/>
                </a:ext>
              </a:extLst>
            </p:cNvPr>
            <p:cNvSpPr/>
            <p:nvPr/>
          </p:nvSpPr>
          <p:spPr bwMode="auto">
            <a:xfrm>
              <a:off x="7747601" y="5676004"/>
              <a:ext cx="1507333" cy="824913"/>
            </a:xfrm>
            <a:prstGeom prst="ellipse">
              <a:avLst/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softEdge rad="127000"/>
            </a:effectLst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defTabSz="914367"/>
              <a:endParaRPr lang="en-US" sz="1765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4209A164-2075-4759-8DFA-6F3A802B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680916" y="5889315"/>
              <a:ext cx="372318" cy="364405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57AC3CD8-4386-4F90-B640-692D2579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16308" y="5889315"/>
              <a:ext cx="372318" cy="364405"/>
            </a:xfrm>
            <a:prstGeom prst="rect">
              <a:avLst/>
            </a:prstGeom>
          </p:spPr>
        </p:pic>
      </p:grpSp>
      <p:sp>
        <p:nvSpPr>
          <p:cNvPr id="110" name="Arrow: Down 109">
            <a:extLst>
              <a:ext uri="{FF2B5EF4-FFF2-40B4-BE49-F238E27FC236}">
                <a16:creationId xmlns:a16="http://schemas.microsoft.com/office/drawing/2014/main" id="{E1B5B9EF-11DA-4A12-A9A4-7673D8370B3B}"/>
              </a:ext>
            </a:extLst>
          </p:cNvPr>
          <p:cNvSpPr/>
          <p:nvPr/>
        </p:nvSpPr>
        <p:spPr bwMode="auto">
          <a:xfrm>
            <a:off x="2849743" y="5505296"/>
            <a:ext cx="658805" cy="50534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4CCE925-07B5-49A9-A54C-005B4B506DC4}"/>
              </a:ext>
            </a:extLst>
          </p:cNvPr>
          <p:cNvSpPr txBox="1"/>
          <p:nvPr/>
        </p:nvSpPr>
        <p:spPr>
          <a:xfrm>
            <a:off x="6571186" y="1892558"/>
            <a:ext cx="5351575" cy="1335638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defTabSz="914367"/>
            <a:r>
              <a:rPr lang="en-US" sz="2745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Labeling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Analyze and decide verdict or labels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E.g. mapping, analysis, classifier, …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endParaRPr lang="en-US" sz="2353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3493B3D0-9C76-4F47-87A0-3510F3A438DA}"/>
              </a:ext>
            </a:extLst>
          </p:cNvPr>
          <p:cNvCxnSpPr>
            <a:cxnSpLocks/>
            <a:stCxn id="140" idx="1"/>
          </p:cNvCxnSpPr>
          <p:nvPr/>
        </p:nvCxnSpPr>
        <p:spPr>
          <a:xfrm rot="10800000" flipV="1">
            <a:off x="4203028" y="2560377"/>
            <a:ext cx="2368158" cy="243725"/>
          </a:xfrm>
          <a:prstGeom prst="bentConnector3">
            <a:avLst>
              <a:gd name="adj1" fmla="val 25065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F835D22-CAF8-4A08-9215-F1BAE772F4A2}"/>
              </a:ext>
            </a:extLst>
          </p:cNvPr>
          <p:cNvCxnSpPr>
            <a:cxnSpLocks/>
            <a:stCxn id="24" idx="1"/>
            <a:endCxn id="70" idx="27"/>
          </p:cNvCxnSpPr>
          <p:nvPr/>
        </p:nvCxnSpPr>
        <p:spPr>
          <a:xfrm rot="10800000" flipV="1">
            <a:off x="4469727" y="1096150"/>
            <a:ext cx="2101460" cy="1320184"/>
          </a:xfrm>
          <a:prstGeom prst="bentConnector3">
            <a:avLst>
              <a:gd name="adj1" fmla="val 25286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C29053B-FD25-49A6-A784-47B12FD3ECC1}"/>
              </a:ext>
            </a:extLst>
          </p:cNvPr>
          <p:cNvGrpSpPr/>
          <p:nvPr/>
        </p:nvGrpSpPr>
        <p:grpSpPr>
          <a:xfrm>
            <a:off x="2963154" y="2980904"/>
            <a:ext cx="453201" cy="540421"/>
            <a:chOff x="8346818" y="2081809"/>
            <a:chExt cx="462289" cy="55125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53BE9B5-287F-477A-B7FB-ED7B11837845}"/>
                </a:ext>
              </a:extLst>
            </p:cNvPr>
            <p:cNvSpPr/>
            <p:nvPr/>
          </p:nvSpPr>
          <p:spPr bwMode="auto">
            <a:xfrm>
              <a:off x="8346818" y="2168343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2442D9D-C635-4310-A534-99B5C1095319}"/>
                </a:ext>
              </a:extLst>
            </p:cNvPr>
            <p:cNvSpPr/>
            <p:nvPr/>
          </p:nvSpPr>
          <p:spPr bwMode="auto">
            <a:xfrm rot="3990867">
              <a:off x="8618101" y="2078493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A8AA105-ED1D-4472-AD0A-4EB54479DFBF}"/>
                </a:ext>
              </a:extLst>
            </p:cNvPr>
            <p:cNvSpPr/>
            <p:nvPr/>
          </p:nvSpPr>
          <p:spPr bwMode="auto">
            <a:xfrm rot="3990867">
              <a:off x="8602537" y="2442061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D748407-A1F0-42FF-988C-90723FEBC401}"/>
              </a:ext>
            </a:extLst>
          </p:cNvPr>
          <p:cNvGrpSpPr/>
          <p:nvPr/>
        </p:nvGrpSpPr>
        <p:grpSpPr>
          <a:xfrm>
            <a:off x="3780236" y="2233768"/>
            <a:ext cx="496858" cy="711323"/>
            <a:chOff x="9172202" y="1311156"/>
            <a:chExt cx="506821" cy="72558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CCFD860-8F35-42E6-BEE5-994EDA4508F8}"/>
                </a:ext>
              </a:extLst>
            </p:cNvPr>
            <p:cNvGrpSpPr/>
            <p:nvPr/>
          </p:nvGrpSpPr>
          <p:grpSpPr>
            <a:xfrm>
              <a:off x="9172202" y="1311156"/>
              <a:ext cx="506821" cy="455185"/>
              <a:chOff x="9172202" y="1311156"/>
              <a:chExt cx="506821" cy="455185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CA7A710-118D-473E-87F6-8C61152D02FB}"/>
                  </a:ext>
                </a:extLst>
              </p:cNvPr>
              <p:cNvSpPr/>
              <p:nvPr/>
            </p:nvSpPr>
            <p:spPr bwMode="auto">
              <a:xfrm>
                <a:off x="9317800" y="1311156"/>
                <a:ext cx="187690" cy="194322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26AEDF6-E59E-424F-9922-8222186C3DA7}"/>
                  </a:ext>
                </a:extLst>
              </p:cNvPr>
              <p:cNvSpPr/>
              <p:nvPr/>
            </p:nvSpPr>
            <p:spPr bwMode="auto">
              <a:xfrm>
                <a:off x="9172202" y="1572019"/>
                <a:ext cx="187690" cy="194322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3FD5415-60B6-4E41-95C6-950E8FD80266}"/>
                  </a:ext>
                </a:extLst>
              </p:cNvPr>
              <p:cNvSpPr/>
              <p:nvPr/>
            </p:nvSpPr>
            <p:spPr bwMode="auto">
              <a:xfrm>
                <a:off x="9491333" y="1545870"/>
                <a:ext cx="187690" cy="194322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52F49AD-DF11-49D9-8A51-CFE8BE99CD45}"/>
                </a:ext>
              </a:extLst>
            </p:cNvPr>
            <p:cNvSpPr/>
            <p:nvPr/>
          </p:nvSpPr>
          <p:spPr bwMode="auto">
            <a:xfrm rot="3990867">
              <a:off x="9427921" y="1845737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76206F-9FEE-4DCF-9E38-F2CA80485172}"/>
              </a:ext>
            </a:extLst>
          </p:cNvPr>
          <p:cNvGrpSpPr/>
          <p:nvPr/>
        </p:nvGrpSpPr>
        <p:grpSpPr>
          <a:xfrm>
            <a:off x="3774692" y="2226980"/>
            <a:ext cx="496858" cy="711323"/>
            <a:chOff x="9172202" y="1311156"/>
            <a:chExt cx="506821" cy="725587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CC3F70A-7971-4FB9-A26A-E94A1B67AD33}"/>
                </a:ext>
              </a:extLst>
            </p:cNvPr>
            <p:cNvGrpSpPr/>
            <p:nvPr/>
          </p:nvGrpSpPr>
          <p:grpSpPr>
            <a:xfrm>
              <a:off x="9172202" y="1311156"/>
              <a:ext cx="506821" cy="455185"/>
              <a:chOff x="9172202" y="1311156"/>
              <a:chExt cx="506821" cy="45518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E75666E-15C8-4932-8588-B5318C73CBC0}"/>
                  </a:ext>
                </a:extLst>
              </p:cNvPr>
              <p:cNvSpPr/>
              <p:nvPr/>
            </p:nvSpPr>
            <p:spPr bwMode="auto">
              <a:xfrm>
                <a:off x="9317800" y="1311156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23919D0-6497-47AC-A26F-03A8EB081A23}"/>
                  </a:ext>
                </a:extLst>
              </p:cNvPr>
              <p:cNvSpPr/>
              <p:nvPr/>
            </p:nvSpPr>
            <p:spPr bwMode="auto">
              <a:xfrm>
                <a:off x="9172202" y="1572019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297D04F-6940-473D-B1E6-BB6889907FCB}"/>
                  </a:ext>
                </a:extLst>
              </p:cNvPr>
              <p:cNvSpPr/>
              <p:nvPr/>
            </p:nvSpPr>
            <p:spPr bwMode="auto">
              <a:xfrm>
                <a:off x="9491333" y="1545870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E8E4FCE-2674-4C7B-96FB-F485CCDCFFB4}"/>
                </a:ext>
              </a:extLst>
            </p:cNvPr>
            <p:cNvSpPr/>
            <p:nvPr/>
          </p:nvSpPr>
          <p:spPr bwMode="auto">
            <a:xfrm rot="3990867">
              <a:off x="9427921" y="1845737"/>
              <a:ext cx="187690" cy="194322"/>
            </a:xfrm>
            <a:prstGeom prst="ellipse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8B879C0-4D79-4396-9C1C-EC0634041638}"/>
              </a:ext>
            </a:extLst>
          </p:cNvPr>
          <p:cNvGrpSpPr/>
          <p:nvPr/>
        </p:nvGrpSpPr>
        <p:grpSpPr>
          <a:xfrm>
            <a:off x="2965533" y="2982483"/>
            <a:ext cx="453201" cy="540421"/>
            <a:chOff x="8346818" y="2081809"/>
            <a:chExt cx="462289" cy="55125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2F8F007-9FE3-4575-BC73-AB9BF52319D5}"/>
                </a:ext>
              </a:extLst>
            </p:cNvPr>
            <p:cNvSpPr/>
            <p:nvPr/>
          </p:nvSpPr>
          <p:spPr bwMode="auto">
            <a:xfrm>
              <a:off x="8346818" y="2168343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2E8DE64-B592-4769-804C-ABEB424202B0}"/>
                </a:ext>
              </a:extLst>
            </p:cNvPr>
            <p:cNvSpPr/>
            <p:nvPr/>
          </p:nvSpPr>
          <p:spPr bwMode="auto">
            <a:xfrm rot="3990867">
              <a:off x="8618101" y="2078493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56EAF8-6020-40FB-BAFD-D65E67BB0384}"/>
                </a:ext>
              </a:extLst>
            </p:cNvPr>
            <p:cNvSpPr/>
            <p:nvPr/>
          </p:nvSpPr>
          <p:spPr bwMode="auto">
            <a:xfrm rot="3990867">
              <a:off x="8602537" y="2442061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162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5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5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25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5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5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50"/>
                            </p:stCondLst>
                            <p:childTnLst>
                              <p:par>
                                <p:cTn id="9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50"/>
                            </p:stCondLst>
                            <p:childTnLst>
                              <p:par>
                                <p:cTn id="9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25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8" grpId="0" animBg="1"/>
      <p:bldP spid="69" grpId="0" animBg="1"/>
      <p:bldP spid="70" grpId="0" animBg="1"/>
      <p:bldP spid="71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5" grpId="0" animBg="1"/>
      <p:bldP spid="106" grpId="0" animBg="1"/>
      <p:bldP spid="109" grpId="0" animBg="1"/>
      <p:bldP spid="118" grpId="0" animBg="1"/>
      <p:bldP spid="133" grpId="0"/>
      <p:bldP spid="134" grpId="0"/>
      <p:bldP spid="110" grpId="0" animBg="1"/>
      <p:bldP spid="1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E5098-6EB0-4B48-B9D9-799E87D0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2136222"/>
          </a:xfrm>
        </p:spPr>
        <p:txBody>
          <a:bodyPr/>
          <a:lstStyle/>
          <a:p>
            <a:r>
              <a:rPr lang="en-US" dirty="0"/>
              <a:t>A Look at Windows Error Reporting</a:t>
            </a:r>
          </a:p>
        </p:txBody>
      </p:sp>
    </p:spTree>
    <p:extLst>
      <p:ext uri="{BB962C8B-B14F-4D97-AF65-F5344CB8AC3E}">
        <p14:creationId xmlns:p14="http://schemas.microsoft.com/office/powerpoint/2010/main" val="34764726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3685-953E-405D-A845-BDBA3972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Error Reporting: Bucketing Level One</a:t>
            </a:r>
          </a:p>
        </p:txBody>
      </p:sp>
      <p:pic>
        <p:nvPicPr>
          <p:cNvPr id="3" name="Picture 51" descr="XP icon user accounts">
            <a:extLst>
              <a:ext uri="{FF2B5EF4-FFF2-40B4-BE49-F238E27FC236}">
                <a16:creationId xmlns:a16="http://schemas.microsoft.com/office/drawing/2014/main" id="{21CC8C04-0360-4758-8958-7E7665C89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1493" y="1412044"/>
            <a:ext cx="383042" cy="31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0">
            <a:extLst>
              <a:ext uri="{FF2B5EF4-FFF2-40B4-BE49-F238E27FC236}">
                <a16:creationId xmlns:a16="http://schemas.microsoft.com/office/drawing/2014/main" id="{BA847287-B8E1-4997-B90E-A3D31E5DBF41}"/>
              </a:ext>
            </a:extLst>
          </p:cNvPr>
          <p:cNvSpPr txBox="1">
            <a:spLocks/>
          </p:cNvSpPr>
          <p:nvPr/>
        </p:nvSpPr>
        <p:spPr>
          <a:xfrm>
            <a:off x="-233444" y="487"/>
            <a:ext cx="9412461" cy="1120531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endParaRPr lang="en-US" sz="3529" spc="-1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pic>
        <p:nvPicPr>
          <p:cNvPr id="6" name="Picture 17" descr="PC with flat panel">
            <a:extLst>
              <a:ext uri="{FF2B5EF4-FFF2-40B4-BE49-F238E27FC236}">
                <a16:creationId xmlns:a16="http://schemas.microsoft.com/office/drawing/2014/main" id="{5E8005A0-6D7E-4B74-BFB4-7808663BA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4407" y="1262640"/>
            <a:ext cx="450750" cy="532668"/>
          </a:xfrm>
          <a:prstGeom prst="rect">
            <a:avLst/>
          </a:prstGeom>
          <a:noFill/>
        </p:spPr>
      </p:pic>
      <p:pic>
        <p:nvPicPr>
          <p:cNvPr id="7" name="Picture 14" descr="3-01545_attack">
            <a:extLst>
              <a:ext uri="{FF2B5EF4-FFF2-40B4-BE49-F238E27FC236}">
                <a16:creationId xmlns:a16="http://schemas.microsoft.com/office/drawing/2014/main" id="{FFD7ADC7-EB8D-429F-A0F5-0E01CD4F5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513" y="1412044"/>
            <a:ext cx="478948" cy="45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triped Right Arrow 33">
            <a:extLst>
              <a:ext uri="{FF2B5EF4-FFF2-40B4-BE49-F238E27FC236}">
                <a16:creationId xmlns:a16="http://schemas.microsoft.com/office/drawing/2014/main" id="{9C308CF1-C71D-4551-90F0-CE6B5557E3C1}"/>
              </a:ext>
            </a:extLst>
          </p:cNvPr>
          <p:cNvSpPr/>
          <p:nvPr/>
        </p:nvSpPr>
        <p:spPr>
          <a:xfrm>
            <a:off x="3929640" y="1377160"/>
            <a:ext cx="3137487" cy="323709"/>
          </a:xfrm>
          <a:prstGeom prst="stripedRightArrow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EF1B30-DC1B-43C0-A0FB-25B2CBE76861}"/>
              </a:ext>
            </a:extLst>
          </p:cNvPr>
          <p:cNvSpPr/>
          <p:nvPr/>
        </p:nvSpPr>
        <p:spPr>
          <a:xfrm>
            <a:off x="1240365" y="4381393"/>
            <a:ext cx="8441334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/>
            <a:r>
              <a:rPr lang="en-US" sz="2353" dirty="0">
                <a:solidFill>
                  <a:prstClr val="black"/>
                </a:solidFill>
                <a:latin typeface="Segoe UI"/>
              </a:rPr>
              <a:t>GET http://watson.microsoft.com with the following URI: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60E5F86-C9DD-4D73-A549-06D13046B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0301" y="2009661"/>
            <a:ext cx="4780932" cy="2199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4" descr="3-01545_attack">
            <a:extLst>
              <a:ext uri="{FF2B5EF4-FFF2-40B4-BE49-F238E27FC236}">
                <a16:creationId xmlns:a16="http://schemas.microsoft.com/office/drawing/2014/main" id="{7049A437-239E-4CB7-9184-94E45354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9640" y="3653106"/>
            <a:ext cx="448212" cy="42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Bent Arrow 20">
            <a:extLst>
              <a:ext uri="{FF2B5EF4-FFF2-40B4-BE49-F238E27FC236}">
                <a16:creationId xmlns:a16="http://schemas.microsoft.com/office/drawing/2014/main" id="{91517710-7215-428B-B7A9-88516F4E5326}"/>
              </a:ext>
            </a:extLst>
          </p:cNvPr>
          <p:cNvSpPr/>
          <p:nvPr/>
        </p:nvSpPr>
        <p:spPr>
          <a:xfrm rot="10800000" flipV="1">
            <a:off x="7365935" y="3578404"/>
            <a:ext cx="2502519" cy="1344637"/>
          </a:xfrm>
          <a:prstGeom prst="bentArrow">
            <a:avLst>
              <a:gd name="adj1" fmla="val 16176"/>
              <a:gd name="adj2" fmla="val 23897"/>
              <a:gd name="adj3" fmla="val 25735"/>
              <a:gd name="adj4" fmla="val 4375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CB282-7AEF-451B-84ED-69D01018AECF}"/>
              </a:ext>
            </a:extLst>
          </p:cNvPr>
          <p:cNvSpPr txBox="1"/>
          <p:nvPr/>
        </p:nvSpPr>
        <p:spPr>
          <a:xfrm>
            <a:off x="8299711" y="1121018"/>
            <a:ext cx="1568743" cy="905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dirty="0">
                <a:solidFill>
                  <a:prstClr val="black"/>
                </a:solidFill>
                <a:latin typeface="Segoe UI"/>
              </a:rPr>
              <a:t>Windows Error Reporting</a:t>
            </a:r>
          </a:p>
        </p:txBody>
      </p:sp>
      <p:pic>
        <p:nvPicPr>
          <p:cNvPr id="26" name="Picture 19" descr="Server">
            <a:extLst>
              <a:ext uri="{FF2B5EF4-FFF2-40B4-BE49-F238E27FC236}">
                <a16:creationId xmlns:a16="http://schemas.microsoft.com/office/drawing/2014/main" id="{D7F1065A-3FC9-4222-B2E5-26CCA4DFE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33962" y="1223040"/>
            <a:ext cx="493468" cy="753073"/>
          </a:xfrm>
          <a:prstGeom prst="rect">
            <a:avLst/>
          </a:prstGeom>
          <a:noFill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4ADA6B9-0579-46B9-B0D3-170B1F7883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658" y="1252318"/>
            <a:ext cx="1008478" cy="68165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1E5B936-1CF6-4B7B-B96C-82D3E9923574}"/>
              </a:ext>
            </a:extLst>
          </p:cNvPr>
          <p:cNvSpPr/>
          <p:nvPr/>
        </p:nvSpPr>
        <p:spPr>
          <a:xfrm>
            <a:off x="270795" y="4966812"/>
            <a:ext cx="12772497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765" dirty="0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/</a:t>
            </a:r>
            <a:r>
              <a:rPr lang="en-US" sz="1765" dirty="0" err="1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svchost_exe</a:t>
            </a:r>
            <a:r>
              <a:rPr lang="en-US" sz="1765" dirty="0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/5_1_2600_3264/470c3339/NETAPI32_dll/5_1_2600_3264/470c3339/</a:t>
            </a:r>
            <a:r>
              <a:rPr lang="en-US" sz="1765" dirty="0">
                <a:solidFill>
                  <a:srgbClr val="505050"/>
                </a:solidFill>
                <a:latin typeface="Consolas" pitchFamily="49" charset="0"/>
              </a:rPr>
              <a:t>c0000005/</a:t>
            </a:r>
            <a:r>
              <a:rPr lang="en-US" sz="1765" dirty="0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00018ae1.htm</a:t>
            </a:r>
          </a:p>
        </p:txBody>
      </p:sp>
      <p:sp>
        <p:nvSpPr>
          <p:cNvPr id="33" name="Rectangular Callout 28">
            <a:extLst>
              <a:ext uri="{FF2B5EF4-FFF2-40B4-BE49-F238E27FC236}">
                <a16:creationId xmlns:a16="http://schemas.microsoft.com/office/drawing/2014/main" id="{80DE8716-7985-43A0-AC0C-D79D8AECA92B}"/>
              </a:ext>
            </a:extLst>
          </p:cNvPr>
          <p:cNvSpPr/>
          <p:nvPr/>
        </p:nvSpPr>
        <p:spPr>
          <a:xfrm>
            <a:off x="1008798" y="5625333"/>
            <a:ext cx="1120531" cy="821723"/>
          </a:xfrm>
          <a:prstGeom prst="wedgeRectCallout">
            <a:avLst>
              <a:gd name="adj1" fmla="val -5969"/>
              <a:gd name="adj2" fmla="val -8673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App Name</a:t>
            </a:r>
          </a:p>
        </p:txBody>
      </p:sp>
      <p:sp>
        <p:nvSpPr>
          <p:cNvPr id="34" name="Rectangular Callout 29">
            <a:extLst>
              <a:ext uri="{FF2B5EF4-FFF2-40B4-BE49-F238E27FC236}">
                <a16:creationId xmlns:a16="http://schemas.microsoft.com/office/drawing/2014/main" id="{CDBF2AD5-9C5D-4154-B201-365100DC2CB5}"/>
              </a:ext>
            </a:extLst>
          </p:cNvPr>
          <p:cNvSpPr/>
          <p:nvPr/>
        </p:nvSpPr>
        <p:spPr>
          <a:xfrm>
            <a:off x="2295334" y="5625333"/>
            <a:ext cx="1120531" cy="821723"/>
          </a:xfrm>
          <a:prstGeom prst="wedgeRectCallout">
            <a:avLst>
              <a:gd name="adj1" fmla="val 5405"/>
              <a:gd name="adj2" fmla="val -9505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App Version</a:t>
            </a:r>
          </a:p>
        </p:txBody>
      </p:sp>
      <p:sp>
        <p:nvSpPr>
          <p:cNvPr id="35" name="Rectangular Callout 31">
            <a:extLst>
              <a:ext uri="{FF2B5EF4-FFF2-40B4-BE49-F238E27FC236}">
                <a16:creationId xmlns:a16="http://schemas.microsoft.com/office/drawing/2014/main" id="{FE0383E4-4098-4D34-8362-DAA9331590AA}"/>
              </a:ext>
            </a:extLst>
          </p:cNvPr>
          <p:cNvSpPr/>
          <p:nvPr/>
        </p:nvSpPr>
        <p:spPr>
          <a:xfrm>
            <a:off x="3581871" y="5625333"/>
            <a:ext cx="1157882" cy="821723"/>
          </a:xfrm>
          <a:prstGeom prst="wedgeRectCallout">
            <a:avLst>
              <a:gd name="adj1" fmla="val 12066"/>
              <a:gd name="adj2" fmla="val -927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App </a:t>
            </a:r>
            <a:r>
              <a:rPr lang="en-US" sz="1568" dirty="0">
                <a:solidFill>
                  <a:srgbClr val="505050"/>
                </a:solidFill>
                <a:latin typeface="Segoe UI"/>
              </a:rPr>
              <a:t>Timestamp</a:t>
            </a:r>
            <a:endParaRPr lang="en-US" sz="1765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6" name="Rectangular Callout 32">
            <a:extLst>
              <a:ext uri="{FF2B5EF4-FFF2-40B4-BE49-F238E27FC236}">
                <a16:creationId xmlns:a16="http://schemas.microsoft.com/office/drawing/2014/main" id="{805C5F96-B5F9-4AC5-91CC-D556A3F048EF}"/>
              </a:ext>
            </a:extLst>
          </p:cNvPr>
          <p:cNvSpPr/>
          <p:nvPr/>
        </p:nvSpPr>
        <p:spPr>
          <a:xfrm>
            <a:off x="4905758" y="5625333"/>
            <a:ext cx="1120531" cy="821723"/>
          </a:xfrm>
          <a:prstGeom prst="wedgeRectCallout">
            <a:avLst>
              <a:gd name="adj1" fmla="val 13056"/>
              <a:gd name="adj2" fmla="val -9356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Module Name</a:t>
            </a:r>
          </a:p>
        </p:txBody>
      </p:sp>
      <p:sp>
        <p:nvSpPr>
          <p:cNvPr id="37" name="Rectangular Callout 34">
            <a:extLst>
              <a:ext uri="{FF2B5EF4-FFF2-40B4-BE49-F238E27FC236}">
                <a16:creationId xmlns:a16="http://schemas.microsoft.com/office/drawing/2014/main" id="{A9660C5B-E0CE-4FA4-9CAF-3967DE27EBCD}"/>
              </a:ext>
            </a:extLst>
          </p:cNvPr>
          <p:cNvSpPr/>
          <p:nvPr/>
        </p:nvSpPr>
        <p:spPr>
          <a:xfrm>
            <a:off x="6192294" y="5625333"/>
            <a:ext cx="1120531" cy="821723"/>
          </a:xfrm>
          <a:prstGeom prst="wedgeRectCallout">
            <a:avLst>
              <a:gd name="adj1" fmla="val 23611"/>
              <a:gd name="adj2" fmla="val -8144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Module Version</a:t>
            </a:r>
          </a:p>
        </p:txBody>
      </p:sp>
      <p:sp>
        <p:nvSpPr>
          <p:cNvPr id="38" name="Rectangular Callout 35">
            <a:extLst>
              <a:ext uri="{FF2B5EF4-FFF2-40B4-BE49-F238E27FC236}">
                <a16:creationId xmlns:a16="http://schemas.microsoft.com/office/drawing/2014/main" id="{175B1C78-BED7-4437-804E-2AC37D3A4579}"/>
              </a:ext>
            </a:extLst>
          </p:cNvPr>
          <p:cNvSpPr/>
          <p:nvPr/>
        </p:nvSpPr>
        <p:spPr>
          <a:xfrm>
            <a:off x="7478830" y="5633351"/>
            <a:ext cx="1157882" cy="821723"/>
          </a:xfrm>
          <a:prstGeom prst="wedgeRectCallout">
            <a:avLst>
              <a:gd name="adj1" fmla="val 50655"/>
              <a:gd name="adj2" fmla="val -893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Module </a:t>
            </a:r>
            <a:r>
              <a:rPr lang="en-US" sz="1568" dirty="0">
                <a:solidFill>
                  <a:srgbClr val="505050"/>
                </a:solidFill>
                <a:latin typeface="Segoe UI"/>
              </a:rPr>
              <a:t>Timestamp</a:t>
            </a:r>
            <a:endParaRPr lang="en-US" sz="1765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9" name="Rectangular Callout 37">
            <a:extLst>
              <a:ext uri="{FF2B5EF4-FFF2-40B4-BE49-F238E27FC236}">
                <a16:creationId xmlns:a16="http://schemas.microsoft.com/office/drawing/2014/main" id="{5A2EA75D-7397-43B8-A779-7E4155EF5C33}"/>
              </a:ext>
            </a:extLst>
          </p:cNvPr>
          <p:cNvSpPr/>
          <p:nvPr/>
        </p:nvSpPr>
        <p:spPr>
          <a:xfrm>
            <a:off x="8802718" y="5633351"/>
            <a:ext cx="1212928" cy="821723"/>
          </a:xfrm>
          <a:prstGeom prst="wedgeRectCallout">
            <a:avLst>
              <a:gd name="adj1" fmla="val 43671"/>
              <a:gd name="adj2" fmla="val -9583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Exception</a:t>
            </a:r>
          </a:p>
        </p:txBody>
      </p:sp>
      <p:sp>
        <p:nvSpPr>
          <p:cNvPr id="40" name="Rectangular Callout 39">
            <a:extLst>
              <a:ext uri="{FF2B5EF4-FFF2-40B4-BE49-F238E27FC236}">
                <a16:creationId xmlns:a16="http://schemas.microsoft.com/office/drawing/2014/main" id="{001615D1-F936-4A98-AE1C-4983576C5985}"/>
              </a:ext>
            </a:extLst>
          </p:cNvPr>
          <p:cNvSpPr/>
          <p:nvPr/>
        </p:nvSpPr>
        <p:spPr>
          <a:xfrm>
            <a:off x="10181653" y="5641133"/>
            <a:ext cx="1120531" cy="821723"/>
          </a:xfrm>
          <a:prstGeom prst="wedgeRectCallout">
            <a:avLst>
              <a:gd name="adj1" fmla="val 24167"/>
              <a:gd name="adj2" fmla="val -8636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Offset in Module of Fault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D1FC32-5EA1-4247-A061-BD5DF3B8E0DA}"/>
              </a:ext>
            </a:extLst>
          </p:cNvPr>
          <p:cNvSpPr txBox="1"/>
          <p:nvPr/>
        </p:nvSpPr>
        <p:spPr>
          <a:xfrm>
            <a:off x="7438811" y="2197601"/>
            <a:ext cx="5008690" cy="1378919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defTabSz="914367"/>
            <a:r>
              <a:rPr lang="en-US" sz="2353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Now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Scale: Billions of hits per month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Label: Solution exists to problem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No PII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54DFD-A4B3-4D70-A44C-BDB007C17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2" y="5500648"/>
            <a:ext cx="916402" cy="98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51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20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4C99-C168-4B6C-9B44-9DD1736F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Error Reporting: Labels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22684-276E-4DCD-981C-637B0EA2343F}"/>
              </a:ext>
            </a:extLst>
          </p:cNvPr>
          <p:cNvSpPr/>
          <p:nvPr/>
        </p:nvSpPr>
        <p:spPr>
          <a:xfrm>
            <a:off x="115167" y="2219363"/>
            <a:ext cx="11615378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prstClr val="black"/>
                </a:solidFill>
                <a:latin typeface="Consolas" pitchFamily="49" charset="0"/>
              </a:rPr>
              <a:t>/</a:t>
            </a:r>
            <a:r>
              <a:rPr lang="en-US" sz="1961" dirty="0" err="1">
                <a:solidFill>
                  <a:srgbClr val="FF0000"/>
                </a:solidFill>
                <a:latin typeface="Consolas" pitchFamily="49" charset="0"/>
              </a:rPr>
              <a:t>csrs_exe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/0_0_0_0</a:t>
            </a:r>
            <a:r>
              <a:rPr lang="en-US" sz="1961" dirty="0">
                <a:solidFill>
                  <a:prstClr val="black"/>
                </a:solidFill>
                <a:latin typeface="Consolas" pitchFamily="49" charset="0"/>
              </a:rPr>
              <a:t>/</a:t>
            </a:r>
            <a:r>
              <a:rPr lang="en-US" sz="1961" dirty="0" err="1">
                <a:solidFill>
                  <a:prstClr val="black"/>
                </a:solidFill>
                <a:latin typeface="Consolas" pitchFamily="49" charset="0"/>
              </a:rPr>
              <a:t>ntdll_dll</a:t>
            </a:r>
            <a:r>
              <a:rPr lang="en-US" sz="1961" dirty="0">
                <a:solidFill>
                  <a:prstClr val="black"/>
                </a:solidFill>
                <a:latin typeface="Consolas" pitchFamily="49" charset="0"/>
              </a:rPr>
              <a:t>/5_1_2600_2180/0001888f.htm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F0078-E7D7-4367-892F-67407DE2E76E}"/>
              </a:ext>
            </a:extLst>
          </p:cNvPr>
          <p:cNvSpPr/>
          <p:nvPr/>
        </p:nvSpPr>
        <p:spPr>
          <a:xfrm>
            <a:off x="2729739" y="2742276"/>
            <a:ext cx="9073188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prstClr val="black"/>
                </a:solidFill>
                <a:latin typeface="Segoe UI"/>
              </a:rPr>
              <a:t>Malware: CSRS.EXE with no file-version masquerading as Windows binary</a:t>
            </a:r>
          </a:p>
        </p:txBody>
      </p:sp>
      <p:sp>
        <p:nvSpPr>
          <p:cNvPr id="6" name="Bent Arrow 65">
            <a:extLst>
              <a:ext uri="{FF2B5EF4-FFF2-40B4-BE49-F238E27FC236}">
                <a16:creationId xmlns:a16="http://schemas.microsoft.com/office/drawing/2014/main" id="{AA5D7319-D0A8-415D-8585-9CAE603A690A}"/>
              </a:ext>
            </a:extLst>
          </p:cNvPr>
          <p:cNvSpPr/>
          <p:nvPr/>
        </p:nvSpPr>
        <p:spPr>
          <a:xfrm flipV="1">
            <a:off x="1609208" y="2592872"/>
            <a:ext cx="1045829" cy="390758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2DDF6-74FE-491A-A9F2-8D78A7E849AE}"/>
              </a:ext>
            </a:extLst>
          </p:cNvPr>
          <p:cNvSpPr/>
          <p:nvPr/>
        </p:nvSpPr>
        <p:spPr>
          <a:xfrm>
            <a:off x="119835" y="4210480"/>
            <a:ext cx="11877629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/BEX/</a:t>
            </a:r>
            <a:r>
              <a:rPr lang="en-US" sz="1961" dirty="0" err="1">
                <a:solidFill>
                  <a:srgbClr val="505050"/>
                </a:solidFill>
                <a:latin typeface="Consolas" pitchFamily="49" charset="0"/>
              </a:rPr>
              <a:t>Acrobat_exe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7_0_8_218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/446abede/unknown/0_0_0_0/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0c0c0c0c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c0000005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/8.htm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8F3079-1B7B-44FF-A4A2-6A6BF524C270}"/>
              </a:ext>
            </a:extLst>
          </p:cNvPr>
          <p:cNvSpPr/>
          <p:nvPr/>
        </p:nvSpPr>
        <p:spPr>
          <a:xfrm>
            <a:off x="2809110" y="4733393"/>
            <a:ext cx="6947292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Segoe UI"/>
              </a:rPr>
              <a:t>Some Acrobat reader exploit against </a:t>
            </a:r>
            <a:r>
              <a:rPr lang="en-US" sz="1961" dirty="0" err="1">
                <a:solidFill>
                  <a:srgbClr val="505050"/>
                </a:solidFill>
                <a:latin typeface="Segoe UI"/>
              </a:rPr>
              <a:t>unpatched</a:t>
            </a:r>
            <a:r>
              <a:rPr lang="en-US" sz="1961" dirty="0">
                <a:solidFill>
                  <a:srgbClr val="505050"/>
                </a:solidFill>
                <a:latin typeface="Segoe UI"/>
              </a:rPr>
              <a:t> version</a:t>
            </a:r>
          </a:p>
        </p:txBody>
      </p:sp>
      <p:sp>
        <p:nvSpPr>
          <p:cNvPr id="35" name="Bent Arrow 19">
            <a:extLst>
              <a:ext uri="{FF2B5EF4-FFF2-40B4-BE49-F238E27FC236}">
                <a16:creationId xmlns:a16="http://schemas.microsoft.com/office/drawing/2014/main" id="{5944862E-DEE7-4BD5-8918-31C969CDB39A}"/>
              </a:ext>
            </a:extLst>
          </p:cNvPr>
          <p:cNvSpPr/>
          <p:nvPr/>
        </p:nvSpPr>
        <p:spPr>
          <a:xfrm flipV="1">
            <a:off x="1688579" y="4583989"/>
            <a:ext cx="1045829" cy="448212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7B341-70D3-4644-A30F-654369BC6ADA}"/>
              </a:ext>
            </a:extLst>
          </p:cNvPr>
          <p:cNvSpPr/>
          <p:nvPr/>
        </p:nvSpPr>
        <p:spPr>
          <a:xfrm>
            <a:off x="119836" y="5237574"/>
            <a:ext cx="11750774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/BEX/AcroRd32_exe/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&lt;full patch&gt;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/446abede/unknown/0_0_0_0/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0c0c0c0c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/c0000005/8.htm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0846C4-A909-45BC-89E1-E739081F5E95}"/>
              </a:ext>
            </a:extLst>
          </p:cNvPr>
          <p:cNvSpPr/>
          <p:nvPr/>
        </p:nvSpPr>
        <p:spPr>
          <a:xfrm>
            <a:off x="2809110" y="5760488"/>
            <a:ext cx="5677357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Segoe UI"/>
              </a:rPr>
              <a:t>0-day </a:t>
            </a:r>
          </a:p>
        </p:txBody>
      </p:sp>
      <p:sp>
        <p:nvSpPr>
          <p:cNvPr id="38" name="Bent Arrow 22">
            <a:extLst>
              <a:ext uri="{FF2B5EF4-FFF2-40B4-BE49-F238E27FC236}">
                <a16:creationId xmlns:a16="http://schemas.microsoft.com/office/drawing/2014/main" id="{943E43DE-8BEB-4C7C-B1A1-0A08CFD247CF}"/>
              </a:ext>
            </a:extLst>
          </p:cNvPr>
          <p:cNvSpPr/>
          <p:nvPr/>
        </p:nvSpPr>
        <p:spPr>
          <a:xfrm flipV="1">
            <a:off x="1688579" y="5611084"/>
            <a:ext cx="1045829" cy="448212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1C889B-EEA3-4279-BC1C-8DAE9A1F4C3F}"/>
              </a:ext>
            </a:extLst>
          </p:cNvPr>
          <p:cNvSpPr/>
          <p:nvPr/>
        </p:nvSpPr>
        <p:spPr>
          <a:xfrm>
            <a:off x="86708" y="1262640"/>
            <a:ext cx="11877629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/BEX/</a:t>
            </a:r>
            <a:r>
              <a:rPr lang="en-US" sz="1961" dirty="0" err="1">
                <a:solidFill>
                  <a:srgbClr val="505050"/>
                </a:solidFill>
                <a:latin typeface="Consolas" pitchFamily="49" charset="0"/>
              </a:rPr>
              <a:t>dns_exe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/5_2_3790_172/470c3339/</a:t>
            </a:r>
            <a:r>
              <a:rPr lang="en-US" sz="1961" dirty="0" err="1">
                <a:solidFill>
                  <a:srgbClr val="505050"/>
                </a:solidFill>
                <a:latin typeface="Consolas" pitchFamily="49" charset="0"/>
              </a:rPr>
              <a:t>dns_exe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/5_2_3790_172/00012082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/c0000409.htm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B4EE1B4-6520-4118-AAE7-1E8274EDD13A}"/>
              </a:ext>
            </a:extLst>
          </p:cNvPr>
          <p:cNvSpPr/>
          <p:nvPr/>
        </p:nvSpPr>
        <p:spPr>
          <a:xfrm>
            <a:off x="2775982" y="1785553"/>
            <a:ext cx="6947292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Segoe UI"/>
              </a:rPr>
              <a:t>Some unknown stack buffer overrun triggering /GS code</a:t>
            </a:r>
          </a:p>
        </p:txBody>
      </p:sp>
      <p:sp>
        <p:nvSpPr>
          <p:cNvPr id="41" name="Bent Arrow 29">
            <a:extLst>
              <a:ext uri="{FF2B5EF4-FFF2-40B4-BE49-F238E27FC236}">
                <a16:creationId xmlns:a16="http://schemas.microsoft.com/office/drawing/2014/main" id="{90410EAA-799E-48E7-9AD5-EA6AF3843B87}"/>
              </a:ext>
            </a:extLst>
          </p:cNvPr>
          <p:cNvSpPr/>
          <p:nvPr/>
        </p:nvSpPr>
        <p:spPr>
          <a:xfrm flipV="1">
            <a:off x="1655451" y="1636150"/>
            <a:ext cx="1045829" cy="448212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E4D1EB-E090-4F99-80B7-DC1668A48A14}"/>
              </a:ext>
            </a:extLst>
          </p:cNvPr>
          <p:cNvSpPr/>
          <p:nvPr/>
        </p:nvSpPr>
        <p:spPr>
          <a:xfrm>
            <a:off x="181643" y="3242244"/>
            <a:ext cx="11802927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</a:t>
            </a:r>
            <a:r>
              <a:rPr lang="en-US" sz="1961" dirty="0" err="1">
                <a:solidFill>
                  <a:srgbClr val="505050"/>
                </a:solidFill>
                <a:latin typeface="Consolas" pitchFamily="49" charset="0"/>
              </a:rPr>
              <a:t>svchost_exe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/5_1_2600_3264/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NETAPI32_dll/5_1_2600_3264/00018ae1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.htm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FC119C-45C1-4BC2-B4D0-E5CA7E3BFBE9}"/>
              </a:ext>
            </a:extLst>
          </p:cNvPr>
          <p:cNvSpPr/>
          <p:nvPr/>
        </p:nvSpPr>
        <p:spPr>
          <a:xfrm>
            <a:off x="2796216" y="3765157"/>
            <a:ext cx="5677357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Segoe UI"/>
              </a:rPr>
              <a:t>MS08-067 Exploit</a:t>
            </a:r>
          </a:p>
        </p:txBody>
      </p:sp>
      <p:sp>
        <p:nvSpPr>
          <p:cNvPr id="44" name="Bent Arrow 34">
            <a:extLst>
              <a:ext uri="{FF2B5EF4-FFF2-40B4-BE49-F238E27FC236}">
                <a16:creationId xmlns:a16="http://schemas.microsoft.com/office/drawing/2014/main" id="{40CECA6A-8B28-46BF-A98B-133ADAADFBD4}"/>
              </a:ext>
            </a:extLst>
          </p:cNvPr>
          <p:cNvSpPr/>
          <p:nvPr/>
        </p:nvSpPr>
        <p:spPr>
          <a:xfrm flipV="1">
            <a:off x="1675685" y="3615753"/>
            <a:ext cx="1045829" cy="448212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AEDCFB-C5DD-4C4D-BFB7-89F8F5CE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127" y="282174"/>
            <a:ext cx="833093" cy="8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015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33" grpId="0"/>
      <p:bldP spid="34" grpId="0"/>
      <p:bldP spid="35" grpId="0" animBg="1"/>
      <p:bldP spid="36" grpId="0"/>
      <p:bldP spid="37" grpId="0"/>
      <p:bldP spid="38" grpId="0" animBg="1"/>
      <p:bldP spid="39" grpId="0"/>
      <p:bldP spid="40" grpId="0"/>
      <p:bldP spid="41" grpId="0" animBg="1"/>
      <p:bldP spid="42" grpId="0"/>
      <p:bldP spid="43" grpId="0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C972-C175-4E0E-ABC3-A1C24469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Error Reporting: Bucketing Level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CE198-E179-48F0-8337-DE355428530A}"/>
              </a:ext>
            </a:extLst>
          </p:cNvPr>
          <p:cNvSpPr/>
          <p:nvPr/>
        </p:nvSpPr>
        <p:spPr>
          <a:xfrm>
            <a:off x="496494" y="1441359"/>
            <a:ext cx="4342784" cy="51046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3C3611-E0B1-48DA-8D91-4D2B31A1DA47}"/>
              </a:ext>
            </a:extLst>
          </p:cNvPr>
          <p:cNvSpPr/>
          <p:nvPr/>
        </p:nvSpPr>
        <p:spPr>
          <a:xfrm>
            <a:off x="1563142" y="1593736"/>
            <a:ext cx="3047568" cy="3047568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57B573AE-CBDF-43C9-90A9-2825C565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r="17842"/>
          <a:stretch>
            <a:fillRect/>
          </a:stretch>
        </p:blipFill>
        <p:spPr bwMode="auto">
          <a:xfrm>
            <a:off x="504514" y="6197168"/>
            <a:ext cx="4334764" cy="33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CC0145C-E5BA-4B42-A8C6-F0580C06F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281" y="1797164"/>
            <a:ext cx="2647291" cy="264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B142027B-C5EC-4FD8-8C05-89A6722D6E21}"/>
              </a:ext>
            </a:extLst>
          </p:cNvPr>
          <p:cNvSpPr/>
          <p:nvPr/>
        </p:nvSpPr>
        <p:spPr>
          <a:xfrm>
            <a:off x="4631683" y="1441359"/>
            <a:ext cx="1195233" cy="4079299"/>
          </a:xfrm>
          <a:prstGeom prst="leftBrace">
            <a:avLst>
              <a:gd name="adj1" fmla="val 8333"/>
              <a:gd name="adj2" fmla="val 49074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8F84B8-3B8C-4627-A57D-D5D0B9A827E0}"/>
              </a:ext>
            </a:extLst>
          </p:cNvPr>
          <p:cNvSpPr txBox="1"/>
          <p:nvPr/>
        </p:nvSpPr>
        <p:spPr>
          <a:xfrm>
            <a:off x="5573086" y="1593736"/>
            <a:ext cx="5602655" cy="378364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Loaded Modules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Crashing address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Call stack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PEB/TEB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Stack and Heap Memory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Command Line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Threads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9E959B-E563-4303-A270-9B04E1DB6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933" y="157548"/>
            <a:ext cx="1088510" cy="11643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4BB1C6-5E3A-47FE-83F7-98D3F92268BA}"/>
              </a:ext>
            </a:extLst>
          </p:cNvPr>
          <p:cNvSpPr/>
          <p:nvPr/>
        </p:nvSpPr>
        <p:spPr>
          <a:xfrm>
            <a:off x="4860250" y="1307006"/>
            <a:ext cx="7105192" cy="5642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3137" dirty="0">
                <a:solidFill>
                  <a:srgbClr val="505050"/>
                </a:solidFill>
                <a:latin typeface="Segoe UI"/>
              </a:rPr>
              <a:t>!analyze -v says:</a:t>
            </a: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Debug session time: Thu Mar  8 2007</a:t>
            </a:r>
          </a:p>
          <a:p>
            <a:pPr defTabSz="914367"/>
            <a:endParaRPr lang="en-US" sz="2353" dirty="0">
              <a:solidFill>
                <a:srgbClr val="505050"/>
              </a:solidFill>
              <a:latin typeface="Consolas" pitchFamily="49" charset="0"/>
            </a:endParaRP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FOLLOWUP_IP:</a:t>
            </a: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dns!Lookup_ZoneTreeNodeFromDottedName+5d</a:t>
            </a: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0103d68b c9              leave</a:t>
            </a:r>
          </a:p>
          <a:p>
            <a:pPr defTabSz="914367"/>
            <a:endParaRPr lang="en-US" sz="2353" dirty="0">
              <a:solidFill>
                <a:srgbClr val="505050"/>
              </a:solidFill>
              <a:latin typeface="Consolas" pitchFamily="49" charset="0"/>
            </a:endParaRP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IMAGE_NAME:  dns.exe</a:t>
            </a:r>
          </a:p>
          <a:p>
            <a:pPr defTabSz="914367"/>
            <a:endParaRPr lang="en-US" sz="2353" dirty="0">
              <a:solidFill>
                <a:srgbClr val="505050"/>
              </a:solidFill>
              <a:latin typeface="Consolas" pitchFamily="49" charset="0"/>
            </a:endParaRP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PRIMARY_PROBLEM_CLASS:  STACK_OVERRUN</a:t>
            </a:r>
          </a:p>
          <a:p>
            <a:pPr defTabSz="914367"/>
            <a:endParaRPr lang="en-US" sz="2353" dirty="0">
              <a:solidFill>
                <a:srgbClr val="505050"/>
              </a:solidFill>
              <a:latin typeface="Consolas" pitchFamily="49" charset="0"/>
            </a:endParaRP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FAILURE_BUCKET_ID:  </a:t>
            </a:r>
          </a:p>
          <a:p>
            <a:pPr defTabSz="914367"/>
            <a:r>
              <a:rPr lang="en-US" sz="2353" dirty="0">
                <a:solidFill>
                  <a:srgbClr val="FF0000"/>
                </a:solidFill>
                <a:latin typeface="Consolas" pitchFamily="49" charset="0"/>
              </a:rPr>
              <a:t>APPLICATION_FAULT_STACK_OVERRUN_ dns!Lookup_ZoneTreeNodeFromDottedName+5d</a:t>
            </a:r>
          </a:p>
          <a:p>
            <a:pPr defTabSz="914367"/>
            <a:endParaRPr lang="en-US" sz="2353" dirty="0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1F605A-D84D-4252-9CF6-B269EDF87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94" y="1636151"/>
            <a:ext cx="857482" cy="7527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DD9B486-3495-4E18-9230-8FEE19407FFD}"/>
              </a:ext>
            </a:extLst>
          </p:cNvPr>
          <p:cNvGrpSpPr/>
          <p:nvPr/>
        </p:nvGrpSpPr>
        <p:grpSpPr>
          <a:xfrm>
            <a:off x="4952117" y="3297065"/>
            <a:ext cx="6256423" cy="2068304"/>
            <a:chOff x="2027237" y="4851493"/>
            <a:chExt cx="6381877" cy="210977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B4769F-F945-4D2A-A77A-16D11526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27237" y="4851493"/>
              <a:ext cx="6381877" cy="2109778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D86E77-7377-476F-853E-1087EDD6AC62}"/>
                </a:ext>
              </a:extLst>
            </p:cNvPr>
            <p:cNvCxnSpPr/>
            <p:nvPr/>
          </p:nvCxnSpPr>
          <p:spPr>
            <a:xfrm>
              <a:off x="5684837" y="5326062"/>
              <a:ext cx="1404903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662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4" grpId="1" animBg="1"/>
      <p:bldP spid="15" grpId="0" build="allAtOnce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B158-D268-42DD-BB0D-CB7BB10E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Error Reporting: Labeling Level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53580-131A-4FDC-8750-49C355D53742}"/>
              </a:ext>
            </a:extLst>
          </p:cNvPr>
          <p:cNvSpPr/>
          <p:nvPr/>
        </p:nvSpPr>
        <p:spPr>
          <a:xfrm>
            <a:off x="194536" y="1262640"/>
            <a:ext cx="9487163" cy="5793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367"/>
            <a:r>
              <a:rPr lang="en-US" sz="2745" dirty="0">
                <a:solidFill>
                  <a:srgbClr val="505050"/>
                </a:solidFill>
                <a:latin typeface="Consolas" panose="020B0609020204030204" pitchFamily="49" charset="0"/>
              </a:rPr>
              <a:t>jscript!JsEval+0x110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jscript!NatFncObj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::Call+0x41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jscript!NameTbl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::InvokeInternal+0xe0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jscript!VAR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::InvokeByDispID+0xd4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jscript!CScriptRuntime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::Run+0x16c9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jscript!ScrFncObj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::Call+0x8d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jscript!CSession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::Execute+0xa1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jscript!COleScript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::ExecutePendingScripts+0x147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jscript!COleScript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::ParseScriptText+0x2b</a:t>
            </a:r>
          </a:p>
          <a:p>
            <a:pPr defTabSz="914367"/>
            <a:r>
              <a:rPr lang="en-US" sz="2745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jscript!COleScript</a:t>
            </a:r>
            <a:r>
              <a:rPr lang="en-US" sz="2745" dirty="0">
                <a:solidFill>
                  <a:srgbClr val="505050"/>
                </a:solidFill>
                <a:latin typeface="Consolas" panose="020B0609020204030204" pitchFamily="49" charset="0"/>
              </a:rPr>
              <a:t>::ParseScriptTextCore+0x243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mshtml!CScriptCollection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::ParseScriptText+0x240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mshtml!CScriptElement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::Execute+0xc0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mshtml!CHtmParse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::Execute+0x43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mshtml!CHtmPost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::Broadcast+0x11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mshtml!CHtmPost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::Exec+0x40d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mshtml!CHtmPost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::Run+0x13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mshtml!PostManExecute+0xdc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mshtml!PostManResume+0x9e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mshtml!CHtmPost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::OnDwnChanCallback+0x10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mshtml!GlobalWndProc+0x181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user32!DispatchMessageW+0xf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ieframe!CTabWindow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::_TabWindowThreadProc+0x189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kernel32!BaseThreadInitThunk+0xe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ntdll!_RtlUserThreadStart+0x23</a:t>
            </a:r>
          </a:p>
          <a:p>
            <a:pPr defTabSz="914367"/>
            <a:endParaRPr lang="en-US" sz="1372" dirty="0">
              <a:solidFill>
                <a:srgbClr val="505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60A42-B111-4146-9E84-38E74C2FC93C}"/>
              </a:ext>
            </a:extLst>
          </p:cNvPr>
          <p:cNvSpPr/>
          <p:nvPr/>
        </p:nvSpPr>
        <p:spPr>
          <a:xfrm>
            <a:off x="195527" y="1262640"/>
            <a:ext cx="6573782" cy="3047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WWLIB!PmwdCreateCore+0x98c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WWLIB!PdodOpenFnmCore2+0x2183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WWLIB!PdodOpenFnmCore+0x4b</a:t>
            </a:r>
          </a:p>
          <a:p>
            <a:pPr defTabSz="914367"/>
            <a:r>
              <a:rPr lang="en-US" sz="2745" dirty="0">
                <a:solidFill>
                  <a:srgbClr val="505050"/>
                </a:solidFill>
                <a:latin typeface="Consolas" panose="020B0609020204030204" pitchFamily="49" charset="0"/>
              </a:rPr>
              <a:t>WWLIB!FFileOpenXstzCore+0x238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WWLIB!_FInitArgs+0x13a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WWLIB!FInitPart2+0xa1a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WWLIB!FInitWinInfo+0xbc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WWLIB!FMain+0x51e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WINWORD!WinMain+0x7b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WINWORD!__tmainCRTStartup+0x140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kernel32!BaseThreadInitThunk+0xe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ntdll!__RtlUserThreadStart+0x70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ntdll!_RtlUserThreadStart+0x1b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09E26CA-C861-41FE-A47D-321E7E3EC91A}"/>
              </a:ext>
            </a:extLst>
          </p:cNvPr>
          <p:cNvSpPr/>
          <p:nvPr/>
        </p:nvSpPr>
        <p:spPr bwMode="auto">
          <a:xfrm>
            <a:off x="4938118" y="1038534"/>
            <a:ext cx="3735103" cy="745465"/>
          </a:xfrm>
          <a:prstGeom prst="wedgeRectCallout">
            <a:avLst>
              <a:gd name="adj1" fmla="val -67939"/>
              <a:gd name="adj2" fmla="val 2107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JavaScript was executing eval()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FDA2CD2-1012-48CB-8426-9BE64302E857}"/>
              </a:ext>
            </a:extLst>
          </p:cNvPr>
          <p:cNvSpPr/>
          <p:nvPr/>
        </p:nvSpPr>
        <p:spPr bwMode="auto">
          <a:xfrm>
            <a:off x="5573086" y="2373001"/>
            <a:ext cx="3735103" cy="745465"/>
          </a:xfrm>
          <a:prstGeom prst="wedgeRectCallout">
            <a:avLst>
              <a:gd name="adj1" fmla="val -54672"/>
              <a:gd name="adj2" fmla="val 9726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IE was running JavaScript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1D7BA98-1231-4695-B3F1-7DCC08C6825C}"/>
              </a:ext>
            </a:extLst>
          </p:cNvPr>
          <p:cNvSpPr/>
          <p:nvPr/>
        </p:nvSpPr>
        <p:spPr bwMode="auto">
          <a:xfrm>
            <a:off x="3780236" y="1072356"/>
            <a:ext cx="3735103" cy="745465"/>
          </a:xfrm>
          <a:prstGeom prst="wedgeRectCallout">
            <a:avLst>
              <a:gd name="adj1" fmla="val -39763"/>
              <a:gd name="adj2" fmla="val 7084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Word opening a file</a:t>
            </a:r>
          </a:p>
        </p:txBody>
      </p:sp>
    </p:spTree>
    <p:extLst>
      <p:ext uri="{BB962C8B-B14F-4D97-AF65-F5344CB8AC3E}">
        <p14:creationId xmlns:p14="http://schemas.microsoft.com/office/powerpoint/2010/main" val="13575958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9405" y="1295703"/>
            <a:ext cx="4342784" cy="5104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/>
          <a:srcRect r="17842"/>
          <a:stretch>
            <a:fillRect/>
          </a:stretch>
        </p:blipFill>
        <p:spPr bwMode="auto">
          <a:xfrm>
            <a:off x="1837426" y="6051512"/>
            <a:ext cx="4334764" cy="33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Data Execute Protection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248379" y="1371893"/>
            <a:ext cx="4418973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0:010&gt; .exr -1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ExceptionAddress: 0a0a0a0a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   ExceptionCode: c0000005 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   </a:t>
            </a:r>
            <a:r>
              <a:rPr lang="pt-BR" sz="2400" dirty="0">
                <a:solidFill>
                  <a:srgbClr val="505050"/>
                </a:solidFill>
                <a:latin typeface="Consolas" pitchFamily="49" charset="0"/>
              </a:rPr>
              <a:t>(SOFTWARE_NX_FAULT</a:t>
            </a:r>
          </a:p>
          <a:p>
            <a:pPr defTabSz="914367"/>
            <a:r>
              <a:rPr lang="pt-BR" sz="2400" dirty="0">
                <a:solidFill>
                  <a:srgbClr val="505050"/>
                </a:solidFill>
                <a:latin typeface="Consolas" pitchFamily="49" charset="0"/>
              </a:rPr>
              <a:t>   Access violation)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  ExceptionFlags: 00000001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NumberParameters: 1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   Parameter[0]: 00000008</a:t>
            </a:r>
          </a:p>
          <a:p>
            <a:pPr defTabSz="914367"/>
            <a:endParaRPr lang="pt-BR" sz="1600" dirty="0">
              <a:solidFill>
                <a:srgbClr val="505050"/>
              </a:solidFill>
              <a:latin typeface="Consolas" pitchFamily="49" charset="0"/>
            </a:endParaRP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0:010&gt; u 0a0a0a0a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0a0a0a0a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0a0a0a0b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0a0a0a0c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0a0a0a0d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0a0a0a0e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0a0a0a0f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0a0a0a10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0a0a0a11 90              nop</a:t>
            </a:r>
            <a:endParaRPr lang="en-US" sz="1600" dirty="0">
              <a:solidFill>
                <a:srgbClr val="505050"/>
              </a:solidFill>
              <a:latin typeface="Consolas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96054" y="1448081"/>
            <a:ext cx="3047568" cy="3047568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3587" y="1524271"/>
            <a:ext cx="827198" cy="91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" name="Picture 6" descr="C:\Users\mattt\AppData\Local\Microsoft\Windows\Temporary Internet Files\Content.IE5\DA1L80Y3\MPj04000160000[1]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150C17"/>
              </a:clrFrom>
              <a:clrTo>
                <a:srgbClr val="150C1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432" y="3505189"/>
            <a:ext cx="990459" cy="838081"/>
          </a:xfrm>
          <a:prstGeom prst="rect">
            <a:avLst/>
          </a:prstGeom>
          <a:noFill/>
        </p:spPr>
      </p:pic>
      <p:sp>
        <p:nvSpPr>
          <p:cNvPr id="80" name="Rectangle 79"/>
          <p:cNvSpPr/>
          <p:nvPr/>
        </p:nvSpPr>
        <p:spPr>
          <a:xfrm>
            <a:off x="3048432" y="4038513"/>
            <a:ext cx="990459" cy="30475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400" dirty="0" err="1">
                <a:solidFill>
                  <a:srgbClr val="505050"/>
                </a:solidFill>
                <a:latin typeface="Segoe UI"/>
              </a:rPr>
              <a:t>Vuln</a:t>
            </a:r>
            <a:r>
              <a:rPr lang="en-US" sz="1400" dirty="0">
                <a:solidFill>
                  <a:srgbClr val="505050"/>
                </a:solidFill>
                <a:latin typeface="Segoe UI"/>
              </a:rPr>
              <a:t> code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124622" y="1600460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124622" y="205759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124622" y="251473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124622" y="297186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124622" y="342900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657946" y="1600460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657946" y="205759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657946" y="251473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657946" y="297186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657946" y="342900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191270" y="1600460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191270" y="205759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191270" y="297186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4191270" y="342900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724595" y="1600460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724595" y="205759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724595" y="251473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724595" y="297186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724595" y="342900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5257919" y="1600460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257919" y="205759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257919" y="251473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257919" y="297186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257919" y="342900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7" name="Title 32"/>
          <p:cNvSpPr txBox="1">
            <a:spLocks/>
          </p:cNvSpPr>
          <p:nvPr/>
        </p:nvSpPr>
        <p:spPr>
          <a:xfrm>
            <a:off x="6096000" y="1067136"/>
            <a:ext cx="4342784" cy="1417436"/>
          </a:xfrm>
          <a:prstGeom prst="rect">
            <a:avLst/>
          </a:prstGeom>
        </p:spPr>
        <p:txBody>
          <a:bodyPr vert="horz" lIns="91427" tIns="45713" rIns="91427" bIns="45713" rtlCol="0" anchor="ctr">
            <a:normAutofit/>
          </a:bodyPr>
          <a:lstStyle/>
          <a:p>
            <a:pPr algn="ctr" defTabSz="914225">
              <a:spcBef>
                <a:spcPct val="0"/>
              </a:spcBef>
              <a:defRPr/>
            </a:pPr>
            <a:endParaRPr lang="en-US" sz="4000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191270" y="251473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6" name="Explosion 1 105"/>
          <p:cNvSpPr/>
          <p:nvPr/>
        </p:nvSpPr>
        <p:spPr>
          <a:xfrm>
            <a:off x="3277000" y="3886136"/>
            <a:ext cx="228568" cy="228568"/>
          </a:xfrm>
          <a:prstGeom prst="irregularSeal1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9218" name="Picture 2" descr="http://support.microsoft.com/library/images/support/kbgraphics/public/EN-US/IE5x_NewErrorReportingDialog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9865" y="1829027"/>
            <a:ext cx="2830077" cy="1904730"/>
          </a:xfrm>
          <a:prstGeom prst="rect">
            <a:avLst/>
          </a:prstGeom>
          <a:noFill/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EBD7292F-B754-4C6A-B0BA-9B6D91DD7667}"/>
              </a:ext>
            </a:extLst>
          </p:cNvPr>
          <p:cNvSpPr/>
          <p:nvPr/>
        </p:nvSpPr>
        <p:spPr bwMode="auto">
          <a:xfrm>
            <a:off x="8975093" y="428238"/>
            <a:ext cx="2988083" cy="899537"/>
          </a:xfrm>
          <a:prstGeom prst="wedgeRectCallout">
            <a:avLst>
              <a:gd name="adj1" fmla="val -39581"/>
              <a:gd name="adj2" fmla="val 13513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Data Execute Protection violation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DDB03581-0C8A-4E93-8C48-F0DFF737DBA5}"/>
              </a:ext>
            </a:extLst>
          </p:cNvPr>
          <p:cNvSpPr/>
          <p:nvPr/>
        </p:nvSpPr>
        <p:spPr bwMode="auto">
          <a:xfrm>
            <a:off x="9756402" y="3818274"/>
            <a:ext cx="2016956" cy="899537"/>
          </a:xfrm>
          <a:prstGeom prst="wedgeRectCallout">
            <a:avLst>
              <a:gd name="adj1" fmla="val -61541"/>
              <a:gd name="adj2" fmla="val 3989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…filled with a NOP sled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76B710B6-9994-4A7B-BB40-244E72CA79F4}"/>
              </a:ext>
            </a:extLst>
          </p:cNvPr>
          <p:cNvSpPr/>
          <p:nvPr/>
        </p:nvSpPr>
        <p:spPr bwMode="auto">
          <a:xfrm>
            <a:off x="9756402" y="2737897"/>
            <a:ext cx="2016956" cy="899537"/>
          </a:xfrm>
          <a:prstGeom prst="wedgeRectCallout">
            <a:avLst>
              <a:gd name="adj1" fmla="val -115413"/>
              <a:gd name="adj2" fmla="val 8820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Crash site not in loaded module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D7474FC6-114A-4C17-9EC8-F76405B02A46}"/>
              </a:ext>
            </a:extLst>
          </p:cNvPr>
          <p:cNvSpPr/>
          <p:nvPr/>
        </p:nvSpPr>
        <p:spPr bwMode="auto">
          <a:xfrm>
            <a:off x="6096001" y="5114097"/>
            <a:ext cx="5620500" cy="1306310"/>
          </a:xfrm>
          <a:prstGeom prst="wedgeRectCallout">
            <a:avLst>
              <a:gd name="adj1" fmla="val -13447"/>
              <a:gd name="adj2" fmla="val -4617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67"/>
            <a:r>
              <a:rPr lang="en-US" sz="2353" dirty="0">
                <a:solidFill>
                  <a:srgbClr val="505050"/>
                </a:solidFill>
                <a:latin typeface="Segoe UI"/>
              </a:rPr>
              <a:t>Bucketed as: SOFTWARE_NX_FAULT_ FILL_PATTERN_90909090_ NXCODE_c0000005_&lt;faulting symbol&gt;</a:t>
            </a:r>
          </a:p>
        </p:txBody>
      </p:sp>
    </p:spTree>
    <p:extLst>
      <p:ext uri="{BB962C8B-B14F-4D97-AF65-F5344CB8AC3E}">
        <p14:creationId xmlns:p14="http://schemas.microsoft.com/office/powerpoint/2010/main" val="3661906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9.46102E-7 C -0.00574 -0.1152 -0.01147 -0.23017 0.00676 -0.26278 C 0.02499 -0.2954 0.06718 -0.24543 0.10954 -0.19547 " pathEditMode="relative" ptsTypes="aaA">
                                      <p:cBhvr>
                                        <p:cTn id="1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106" grpId="0" animBg="1"/>
      <p:bldP spid="106" grpId="1" animBg="1"/>
      <p:bldP spid="39" grpId="0" animBg="1"/>
      <p:bldP spid="40" grpId="0" animBg="1"/>
      <p:bldP spid="41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0F14-83E0-44A7-A155-30F4EBA5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MS08-067: From Crash to Zero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A92CE-BC6F-4F97-8DC5-055B5E9CA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5002D-5FF1-41F0-A052-F237D072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60" y="1190550"/>
            <a:ext cx="7431337" cy="566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1DBDEA8-EC5A-4AFD-B062-FB894D0B5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b="9467"/>
          <a:stretch/>
        </p:blipFill>
        <p:spPr bwMode="auto">
          <a:xfrm>
            <a:off x="3854939" y="1800666"/>
            <a:ext cx="6662490" cy="476737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8076E3-9DA8-4B95-9480-2EF1701433FE}"/>
              </a:ext>
            </a:extLst>
          </p:cNvPr>
          <p:cNvSpPr/>
          <p:nvPr/>
        </p:nvSpPr>
        <p:spPr bwMode="auto">
          <a:xfrm>
            <a:off x="266921" y="1189428"/>
            <a:ext cx="11730543" cy="5526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830C9-1ACF-409D-990A-47769BD59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87" y="2031681"/>
            <a:ext cx="4552791" cy="3870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E7BE90-D72A-4602-A826-006E5407B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744" y="2257051"/>
            <a:ext cx="4082812" cy="3518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60C7E-C21B-40B8-95A6-9DF73A31F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051" y="2057017"/>
            <a:ext cx="4691652" cy="3518739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AFE208-68DE-4881-8168-FDBC8F5D2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0" y="2027826"/>
            <a:ext cx="5700652" cy="4257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99B095-E341-4740-8E7E-E6567EFE53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4134" y="2183279"/>
            <a:ext cx="6672631" cy="3870613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DCEFD56A-5289-4030-866A-63E2CFA4A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41998" y="4793664"/>
            <a:ext cx="8889546" cy="624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EA70423A-4F3B-4403-B0FC-BE3A58763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989143" y="1684287"/>
            <a:ext cx="8092724" cy="276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67BBB2-D9B5-468D-83F0-BA133285A7A5}"/>
              </a:ext>
            </a:extLst>
          </p:cNvPr>
          <p:cNvCxnSpPr>
            <a:cxnSpLocks/>
          </p:cNvCxnSpPr>
          <p:nvPr/>
        </p:nvCxnSpPr>
        <p:spPr>
          <a:xfrm flipH="1">
            <a:off x="3210741" y="4101319"/>
            <a:ext cx="3931088" cy="76704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5C3232-3AE7-4387-B04C-C8EC175FC1FB}"/>
              </a:ext>
            </a:extLst>
          </p:cNvPr>
          <p:cNvCxnSpPr>
            <a:cxnSpLocks/>
          </p:cNvCxnSpPr>
          <p:nvPr/>
        </p:nvCxnSpPr>
        <p:spPr>
          <a:xfrm>
            <a:off x="8514588" y="5204525"/>
            <a:ext cx="224106" cy="1557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5E203F-B92B-48B3-8259-F6E7641E1D69}"/>
              </a:ext>
            </a:extLst>
          </p:cNvPr>
          <p:cNvCxnSpPr>
            <a:cxnSpLocks/>
          </p:cNvCxnSpPr>
          <p:nvPr/>
        </p:nvCxnSpPr>
        <p:spPr>
          <a:xfrm>
            <a:off x="2389019" y="5241876"/>
            <a:ext cx="986067" cy="1557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89F71F-C9A3-4CDE-8D06-913C5111BEEA}"/>
              </a:ext>
            </a:extLst>
          </p:cNvPr>
          <p:cNvSpPr/>
          <p:nvPr/>
        </p:nvSpPr>
        <p:spPr>
          <a:xfrm>
            <a:off x="7019739" y="4003425"/>
            <a:ext cx="224106" cy="298808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896386">
              <a:defRPr/>
            </a:pPr>
            <a:endParaRPr lang="en-US" sz="1765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8922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F946-2BFE-4432-BE40-BEAF887C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</a:t>
            </a:r>
            <a:r>
              <a:rPr lang="en-US" dirty="0" err="1"/>
              <a:t>Heapspray</a:t>
            </a:r>
            <a:r>
              <a:rPr lang="en-US" dirty="0"/>
              <a:t> through Entropy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EBAD3-DE12-47D3-9B25-05A0878B7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4809" y="2723998"/>
            <a:ext cx="3809805" cy="3805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3457D8-8FDF-4262-80AD-3FDD46E8FCFD}"/>
              </a:ext>
            </a:extLst>
          </p:cNvPr>
          <p:cNvSpPr/>
          <p:nvPr/>
        </p:nvSpPr>
        <p:spPr>
          <a:xfrm>
            <a:off x="6320106" y="1169262"/>
            <a:ext cx="3884508" cy="5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/>
            <a:r>
              <a:rPr lang="en-US" sz="3137" dirty="0" err="1">
                <a:solidFill>
                  <a:srgbClr val="505050"/>
                </a:solidFill>
                <a:latin typeface="Segoe UI"/>
              </a:rPr>
              <a:t>Heapsprayed</a:t>
            </a:r>
            <a:r>
              <a:rPr lang="en-US" sz="3137" dirty="0">
                <a:solidFill>
                  <a:srgbClr val="505050"/>
                </a:solidFill>
                <a:latin typeface="Segoe UI"/>
              </a:rPr>
              <a:t> crash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538523-B5C7-45A5-9867-697F7F29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2684" y="2738005"/>
            <a:ext cx="3875898" cy="38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2B0520-9428-4854-A1B3-09F702E826A1}"/>
              </a:ext>
            </a:extLst>
          </p:cNvPr>
          <p:cNvSpPr/>
          <p:nvPr/>
        </p:nvSpPr>
        <p:spPr>
          <a:xfrm>
            <a:off x="1912684" y="1183269"/>
            <a:ext cx="3884508" cy="105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/>
            <a:r>
              <a:rPr lang="en-US" sz="3137" dirty="0">
                <a:solidFill>
                  <a:srgbClr val="505050"/>
                </a:solidFill>
                <a:latin typeface="Segoe UI"/>
              </a:rPr>
              <a:t>Random normal crash</a:t>
            </a:r>
          </a:p>
        </p:txBody>
      </p:sp>
    </p:spTree>
    <p:extLst>
      <p:ext uri="{BB962C8B-B14F-4D97-AF65-F5344CB8AC3E}">
        <p14:creationId xmlns:p14="http://schemas.microsoft.com/office/powerpoint/2010/main" val="2347533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5A8A0F-7A72-4288-9716-EA2CA729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</a:t>
            </a:r>
          </a:p>
        </p:txBody>
      </p:sp>
    </p:spTree>
    <p:extLst>
      <p:ext uri="{BB962C8B-B14F-4D97-AF65-F5344CB8AC3E}">
        <p14:creationId xmlns:p14="http://schemas.microsoft.com/office/powerpoint/2010/main" val="21169580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CVE-2012-0158 (MS12-027)</a:t>
            </a:r>
          </a:p>
        </p:txBody>
      </p:sp>
      <p:pic>
        <p:nvPicPr>
          <p:cNvPr id="4" name="Picture 51" descr="XP icon user accounts">
            <a:extLst>
              <a:ext uri="{FF2B5EF4-FFF2-40B4-BE49-F238E27FC236}">
                <a16:creationId xmlns:a16="http://schemas.microsoft.com/office/drawing/2014/main" id="{3F8AC8A3-75CD-4394-9AF6-D2E7683F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1493" y="1412044"/>
            <a:ext cx="383042" cy="31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7" descr="PC with flat panel">
            <a:extLst>
              <a:ext uri="{FF2B5EF4-FFF2-40B4-BE49-F238E27FC236}">
                <a16:creationId xmlns:a16="http://schemas.microsoft.com/office/drawing/2014/main" id="{5E6321F8-0BF8-4223-93DC-37668BC0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4407" y="1262640"/>
            <a:ext cx="450750" cy="532668"/>
          </a:xfrm>
          <a:prstGeom prst="rect">
            <a:avLst/>
          </a:prstGeom>
          <a:noFill/>
        </p:spPr>
      </p:pic>
      <p:pic>
        <p:nvPicPr>
          <p:cNvPr id="6" name="Picture 14" descr="3-01545_attack">
            <a:extLst>
              <a:ext uri="{FF2B5EF4-FFF2-40B4-BE49-F238E27FC236}">
                <a16:creationId xmlns:a16="http://schemas.microsoft.com/office/drawing/2014/main" id="{CB9C1904-4F3A-4066-9D09-4DE94BD91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513" y="1412044"/>
            <a:ext cx="478948" cy="45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triped Right Arrow 33">
            <a:extLst>
              <a:ext uri="{FF2B5EF4-FFF2-40B4-BE49-F238E27FC236}">
                <a16:creationId xmlns:a16="http://schemas.microsoft.com/office/drawing/2014/main" id="{327D23B9-51BC-4005-939A-B665261A6141}"/>
              </a:ext>
            </a:extLst>
          </p:cNvPr>
          <p:cNvSpPr/>
          <p:nvPr/>
        </p:nvSpPr>
        <p:spPr>
          <a:xfrm>
            <a:off x="3929640" y="1377160"/>
            <a:ext cx="3137487" cy="323709"/>
          </a:xfrm>
          <a:prstGeom prst="stripedRightArrow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CEB11-080B-4FCE-8399-BF0A0FDA62BB}"/>
              </a:ext>
            </a:extLst>
          </p:cNvPr>
          <p:cNvSpPr txBox="1"/>
          <p:nvPr/>
        </p:nvSpPr>
        <p:spPr>
          <a:xfrm>
            <a:off x="8299711" y="1121018"/>
            <a:ext cx="1568743" cy="905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dirty="0">
                <a:solidFill>
                  <a:prstClr val="black"/>
                </a:solidFill>
                <a:latin typeface="Segoe UI"/>
              </a:rPr>
              <a:t>Windows Error Reporting</a:t>
            </a:r>
          </a:p>
        </p:txBody>
      </p:sp>
      <p:pic>
        <p:nvPicPr>
          <p:cNvPr id="9" name="Picture 19" descr="Server">
            <a:extLst>
              <a:ext uri="{FF2B5EF4-FFF2-40B4-BE49-F238E27FC236}">
                <a16:creationId xmlns:a16="http://schemas.microsoft.com/office/drawing/2014/main" id="{D65E7607-48C4-429D-8418-3E8D0D6A2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33962" y="1223040"/>
            <a:ext cx="493468" cy="75307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01958-E1C9-4DE4-B0CF-54CB26E77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658" y="1252318"/>
            <a:ext cx="1008478" cy="68165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EE2CFB6-D8C1-42F3-8460-B0DE09388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5" y="2156842"/>
            <a:ext cx="4779818" cy="474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F0374E7-0A3F-4799-ACCA-9D6014C5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683" y="2214181"/>
            <a:ext cx="6663170" cy="58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289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files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600201"/>
            <a:ext cx="84582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File name                      File size     Date      Time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Attrs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-----------------------------  ---------- ---------- -------- -----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..\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Temporary_Internet_Files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\Content.Outlook\ADIFN8SX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\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Technical_team_to_produce_requirements_document.docx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..\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Temporary_Internet_Files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\Content.MSO\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2BE67846.php</a:t>
            </a:r>
          </a:p>
          <a:p>
            <a:pPr marL="0" indent="0"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\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WINWORD.EXE.sig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              3352 2011/10/28 15:49:58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\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WWLIB.DLL.sig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                3352 2011/10/28 15:49:58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\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MSO.DLL.sig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                  3352 2011/10/28 15:49:58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winword.exe.mdmp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           2477547 2011/10/28 15:49:58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23623687.cvr                      1540 2011/10/28 15:50:00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23623687.od                        134 2011/10/28 15:50:00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version.txt                         36 2011/10/28 15:50:00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mdmpmem.hdmp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              15301719 2011/10/28 15:50:00  ----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038600" y="1132027"/>
            <a:ext cx="2057400" cy="685800"/>
          </a:xfrm>
          <a:prstGeom prst="wedgeRectCallout">
            <a:avLst>
              <a:gd name="adj1" fmla="val -9722"/>
              <a:gd name="adj2" fmla="val 1180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Stage one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4476750" y="3520282"/>
            <a:ext cx="2057400" cy="685800"/>
          </a:xfrm>
          <a:prstGeom prst="wedgeRectCallout">
            <a:avLst>
              <a:gd name="adj1" fmla="val -44289"/>
              <a:gd name="adj2" fmla="val -7453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Stage two</a:t>
            </a:r>
          </a:p>
        </p:txBody>
      </p:sp>
    </p:spTree>
    <p:extLst>
      <p:ext uri="{BB962C8B-B14F-4D97-AF65-F5344CB8AC3E}">
        <p14:creationId xmlns:p14="http://schemas.microsoft.com/office/powerpoint/2010/main" val="3623171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46" y="424340"/>
            <a:ext cx="9775508" cy="4390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29984" y="3162300"/>
            <a:ext cx="9942512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96988" y="4814413"/>
            <a:ext cx="9942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Mozilla/4.0+(compatible;+MSIE+7.0;+Windows+NT+6.1;+Win64;+x64;+Trident/5.0;+.NET+CLR+2.0.50727;+SLCC2;+.NET+CLR+3.5.30729;+.NET+CLR+3.0.30729;+.NET+CLR+3.0.30618;+.NET+CLR+3.5.21022;+SLCC1;+.NET4.0C;+.NET4.0E;+InfoPath.3;+BOIE9;ENUS;+</a:t>
            </a:r>
            <a:r>
              <a:rPr lang="en-US" sz="2400" dirty="0" err="1">
                <a:latin typeface="Consolas" panose="020B0609020204030204" pitchFamily="49" charset="0"/>
              </a:rPr>
              <a:t>ms</a:t>
            </a:r>
            <a:r>
              <a:rPr lang="en-US" sz="2400" dirty="0">
                <a:latin typeface="Consolas" panose="020B0609020204030204" pitchFamily="49" charset="0"/>
              </a:rPr>
              <a:t>-office;+MSOffice+14)</a:t>
            </a:r>
          </a:p>
        </p:txBody>
      </p:sp>
    </p:spTree>
    <p:extLst>
      <p:ext uri="{BB962C8B-B14F-4D97-AF65-F5344CB8AC3E}">
        <p14:creationId xmlns:p14="http://schemas.microsoft.com/office/powerpoint/2010/main" val="287901540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Sequence</a:t>
            </a:r>
          </a:p>
        </p:txBody>
      </p:sp>
      <p:pic>
        <p:nvPicPr>
          <p:cNvPr id="4" name="Picture 5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451610"/>
            <a:ext cx="1371600" cy="1301812"/>
          </a:xfrm>
          <a:prstGeom prst="rect">
            <a:avLst/>
          </a:prstGeom>
          <a:noFill/>
        </p:spPr>
      </p:pic>
      <p:pic>
        <p:nvPicPr>
          <p:cNvPr id="9" name="Picture 4" descr="http://www.edumax.com/assets/images/visio-2003/IntoWord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77522" y="1371600"/>
            <a:ext cx="1388220" cy="1105744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5316543" y="1385333"/>
            <a:ext cx="5046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 opens “Technical team to produce requirements document.docx”</a:t>
            </a:r>
          </a:p>
        </p:txBody>
      </p:sp>
      <p:pic>
        <p:nvPicPr>
          <p:cNvPr id="22" name="Picture 4" descr="http://www.edumax.com/assets/images/visio-2003/IntoWord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3466256"/>
            <a:ext cx="1388220" cy="1105744"/>
          </a:xfrm>
          <a:prstGeom prst="rect">
            <a:avLst/>
          </a:prstGeom>
          <a:noFill/>
        </p:spPr>
      </p:pic>
      <p:sp>
        <p:nvSpPr>
          <p:cNvPr id="24" name="Down Arrow 23"/>
          <p:cNvSpPr/>
          <p:nvPr/>
        </p:nvSpPr>
        <p:spPr>
          <a:xfrm rot="2581387">
            <a:off x="3687023" y="2761144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565042" y="2031663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docx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648017" y="4139786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docx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72914" y="3466257"/>
            <a:ext cx="1953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Delivers benign .</a:t>
            </a:r>
            <a:r>
              <a:rPr lang="en-US" dirty="0" err="1"/>
              <a:t>docx</a:t>
            </a:r>
            <a:r>
              <a:rPr lang="en-US" dirty="0"/>
              <a:t> file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1441FD-442A-4ECA-AF6E-D8111234F028}"/>
              </a:ext>
            </a:extLst>
          </p:cNvPr>
          <p:cNvGrpSpPr/>
          <p:nvPr/>
        </p:nvGrpSpPr>
        <p:grpSpPr>
          <a:xfrm>
            <a:off x="4555987" y="2471576"/>
            <a:ext cx="5899579" cy="4456059"/>
            <a:chOff x="4555987" y="2471576"/>
            <a:chExt cx="5899579" cy="4456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78BC742-0C15-40E9-B2F3-A0DE796E385E}"/>
                </a:ext>
              </a:extLst>
            </p:cNvPr>
            <p:cNvGrpSpPr/>
            <p:nvPr/>
          </p:nvGrpSpPr>
          <p:grpSpPr>
            <a:xfrm>
              <a:off x="4555987" y="2471576"/>
              <a:ext cx="5899579" cy="4456059"/>
              <a:chOff x="4555987" y="2471576"/>
              <a:chExt cx="5899579" cy="4456059"/>
            </a:xfrm>
          </p:grpSpPr>
          <p:grpSp>
            <p:nvGrpSpPr>
              <p:cNvPr id="5" name="Group 24"/>
              <p:cNvGrpSpPr/>
              <p:nvPr/>
            </p:nvGrpSpPr>
            <p:grpSpPr>
              <a:xfrm>
                <a:off x="5551014" y="5857858"/>
                <a:ext cx="826851" cy="1069777"/>
                <a:chOff x="6255226" y="1063823"/>
                <a:chExt cx="826851" cy="1069777"/>
              </a:xfrm>
            </p:grpSpPr>
            <p:pic>
              <p:nvPicPr>
                <p:cNvPr id="6" name="Picture 4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6255226" y="1063823"/>
                  <a:ext cx="826851" cy="762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7" name="Picture 6" descr="C:\Users\johnla\AppData\Local\Microsoft\Windows\Temporary Internet Files\Content.IE5\KIOE1GA1\MCj02932160000[1].wmf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6483826" y="1239774"/>
                  <a:ext cx="441316" cy="436626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6255226" y="1825823"/>
                  <a:ext cx="18473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1400" dirty="0"/>
                </a:p>
              </p:txBody>
            </p:sp>
          </p:grpSp>
          <p:pic>
            <p:nvPicPr>
              <p:cNvPr id="12" name="Picture 4" descr="http://www.edumax.com/assets/images/visio-2003/IntoWord1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540342" y="3466256"/>
                <a:ext cx="1388220" cy="1105744"/>
              </a:xfrm>
              <a:prstGeom prst="rect">
                <a:avLst/>
              </a:prstGeom>
              <a:noFill/>
            </p:spPr>
          </p:pic>
          <p:sp>
            <p:nvSpPr>
              <p:cNvPr id="17" name="Down Arrow 16"/>
              <p:cNvSpPr/>
              <p:nvPr/>
            </p:nvSpPr>
            <p:spPr>
              <a:xfrm rot="18732535">
                <a:off x="4632187" y="2756470"/>
                <a:ext cx="381000" cy="5334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215033" y="2471576"/>
                <a:ext cx="524053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Secondary file automatically downloaded from:</a:t>
                </a:r>
              </a:p>
              <a:p>
                <a:r>
                  <a:rPr lang="en-US" sz="1400" dirty="0"/>
                  <a:t>hxxp://www.bridginglinks.com/cheman/widgets/1005/dec.php?fn=</a:t>
                </a:r>
                <a:r>
                  <a:rPr lang="en-US" sz="1400" dirty="0">
                    <a:solidFill>
                      <a:srgbClr val="FF0000"/>
                    </a:solidFill>
                  </a:rPr>
                  <a:t>1005.doc</a:t>
                </a:r>
                <a:r>
                  <a:rPr lang="en-US" sz="1400" dirty="0"/>
                  <a:t>&amp;m=1&amp;i=1005-a15cc83b597c22e5f6133d102c0d8a17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010402" y="3466256"/>
                <a:ext cx="22859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Delivers malicious file exploiting MSCOMCTL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431816" y="4724400"/>
                <a:ext cx="502375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Shellcode attempts to download:</a:t>
                </a:r>
              </a:p>
              <a:p>
                <a:r>
                  <a:rPr lang="en-US" sz="1400" dirty="0"/>
                  <a:t>http://www.bridginglinks.com/cheman/widgets/1005/dec.php?fn=</a:t>
                </a:r>
                <a:r>
                  <a:rPr lang="en-US" sz="1400" dirty="0">
                    <a:solidFill>
                      <a:srgbClr val="FF0000"/>
                    </a:solidFill>
                  </a:rPr>
                  <a:t>1005.bin</a:t>
                </a:r>
                <a:r>
                  <a:rPr lang="en-US" sz="1400" dirty="0"/>
                  <a:t>&amp;m=0&amp;i=1005-a15cc83b597c22e5f6133d102c0d8a17</a:t>
                </a: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198627" y="4139786"/>
              <a:ext cx="598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.RTF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7089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5A8A0F-7A72-4288-9716-EA2CA729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</a:t>
            </a:r>
          </a:p>
        </p:txBody>
      </p:sp>
    </p:spTree>
    <p:extLst>
      <p:ext uri="{BB962C8B-B14F-4D97-AF65-F5344CB8AC3E}">
        <p14:creationId xmlns:p14="http://schemas.microsoft.com/office/powerpoint/2010/main" val="30942362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1A99C9-E5F0-45F6-BDF7-E42ADCBC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r>
              <a:rPr lang="en-US" dirty="0"/>
              <a:t>MS08-067: From Crash to Zero Day</a:t>
            </a: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BAD4075D-E101-4879-9A20-7C1061C9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1998" y="4793664"/>
            <a:ext cx="8889546" cy="624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3">
            <a:extLst>
              <a:ext uri="{FF2B5EF4-FFF2-40B4-BE49-F238E27FC236}">
                <a16:creationId xmlns:a16="http://schemas.microsoft.com/office/drawing/2014/main" id="{4FE74B23-17BA-481C-B4F7-E6AD37914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9143" y="1684287"/>
            <a:ext cx="8092724" cy="276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DCF11A-82B0-4855-8FCB-CA99FFD36D5A}"/>
              </a:ext>
            </a:extLst>
          </p:cNvPr>
          <p:cNvCxnSpPr>
            <a:cxnSpLocks/>
          </p:cNvCxnSpPr>
          <p:nvPr/>
        </p:nvCxnSpPr>
        <p:spPr>
          <a:xfrm flipH="1">
            <a:off x="3210741" y="4101319"/>
            <a:ext cx="3931088" cy="76704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AAFCBF-0587-4CEE-B321-56FD969C92F6}"/>
              </a:ext>
            </a:extLst>
          </p:cNvPr>
          <p:cNvCxnSpPr>
            <a:cxnSpLocks/>
          </p:cNvCxnSpPr>
          <p:nvPr/>
        </p:nvCxnSpPr>
        <p:spPr>
          <a:xfrm>
            <a:off x="8514588" y="5204525"/>
            <a:ext cx="224106" cy="1557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AC6CF1F-7EDC-437B-BEA1-89553B442DC9}"/>
              </a:ext>
            </a:extLst>
          </p:cNvPr>
          <p:cNvCxnSpPr>
            <a:cxnSpLocks/>
          </p:cNvCxnSpPr>
          <p:nvPr/>
        </p:nvCxnSpPr>
        <p:spPr>
          <a:xfrm>
            <a:off x="2389019" y="5241876"/>
            <a:ext cx="986067" cy="1557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E2F4E1A8-579C-4972-BCA1-4CF852A282EE}"/>
              </a:ext>
            </a:extLst>
          </p:cNvPr>
          <p:cNvSpPr/>
          <p:nvPr/>
        </p:nvSpPr>
        <p:spPr>
          <a:xfrm>
            <a:off x="7019739" y="4003425"/>
            <a:ext cx="224106" cy="298808"/>
          </a:xfrm>
          <a:prstGeom prst="ellips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 defTabSz="896386">
              <a:defRPr/>
            </a:pPr>
            <a:endParaRPr lang="en-US" sz="1765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FC8D3-D64C-4F62-BF38-2F1E7754D1DB}"/>
              </a:ext>
            </a:extLst>
          </p:cNvPr>
          <p:cNvSpPr/>
          <p:nvPr/>
        </p:nvSpPr>
        <p:spPr>
          <a:xfrm>
            <a:off x="4413866" y="5444984"/>
            <a:ext cx="3012801" cy="452590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235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Fully patched OS app</a:t>
            </a: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C723D57C-67EB-4E4E-A1D8-4075642D3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9220" y="5484160"/>
            <a:ext cx="379844" cy="3798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ADBA35-FB9E-4C75-AF83-23C71DA6B1D0}"/>
              </a:ext>
            </a:extLst>
          </p:cNvPr>
          <p:cNvSpPr/>
          <p:nvPr/>
        </p:nvSpPr>
        <p:spPr>
          <a:xfrm>
            <a:off x="4588884" y="5864004"/>
            <a:ext cx="2678324" cy="452590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235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Reproducible issue</a:t>
            </a:r>
          </a:p>
        </p:txBody>
      </p: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12D7652-BD3E-4EA8-B06E-7EE1BF1A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7001" y="5901780"/>
            <a:ext cx="379844" cy="3798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533F53-176B-41A7-A7E5-B0BDBC3EA516}"/>
              </a:ext>
            </a:extLst>
          </p:cNvPr>
          <p:cNvSpPr/>
          <p:nvPr/>
        </p:nvSpPr>
        <p:spPr>
          <a:xfrm>
            <a:off x="4022370" y="6229468"/>
            <a:ext cx="3752219" cy="452590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235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Security relevant exception</a:t>
            </a:r>
          </a:p>
        </p:txBody>
      </p:sp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87A1AB9C-14C3-4B49-96FC-FB36B8EF9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7431" y="6265842"/>
            <a:ext cx="379844" cy="3798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42D02F-7E5A-4EF9-99FD-E10AEE8A9476}"/>
              </a:ext>
            </a:extLst>
          </p:cNvPr>
          <p:cNvSpPr/>
          <p:nvPr/>
        </p:nvSpPr>
        <p:spPr>
          <a:xfrm>
            <a:off x="8514588" y="5773486"/>
            <a:ext cx="2934046" cy="633625"/>
          </a:xfrm>
          <a:prstGeom prst="rect">
            <a:avLst/>
          </a:prstGeom>
          <a:noFill/>
        </p:spPr>
        <p:txBody>
          <a:bodyPr wrap="square" lIns="89642" tIns="44821" rIns="89642" bIns="44821">
            <a:spAutoFit/>
          </a:bodyPr>
          <a:lstStyle/>
          <a:p>
            <a:pPr algn="ctr"/>
            <a:r>
              <a:rPr lang="en-US" sz="1765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Automatically set bucket to prompt for collection</a:t>
            </a:r>
          </a:p>
        </p:txBody>
      </p:sp>
    </p:spTree>
    <p:extLst>
      <p:ext uri="{BB962C8B-B14F-4D97-AF65-F5344CB8AC3E}">
        <p14:creationId xmlns:p14="http://schemas.microsoft.com/office/powerpoint/2010/main" val="5835150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0" grpId="0"/>
      <p:bldP spid="12" grpId="0"/>
      <p:bldP spid="14" grpId="0"/>
      <p:bldP spid="16" grpId="0"/>
      <p:bldP spid="1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1A99C9-E5F0-45F6-BDF7-E42ADCBC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MS08-067: From Crash to Zero Day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526292A-EC40-4008-98A0-271E0A5C4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018" y="216812"/>
            <a:ext cx="1341705" cy="14351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1BE10D6-1687-41C2-9C73-16483377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69" y="1294990"/>
            <a:ext cx="7408470" cy="438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BE77334-E3F3-4709-919A-D4C9FE456719}"/>
              </a:ext>
            </a:extLst>
          </p:cNvPr>
          <p:cNvCxnSpPr>
            <a:cxnSpLocks/>
          </p:cNvCxnSpPr>
          <p:nvPr/>
        </p:nvCxnSpPr>
        <p:spPr>
          <a:xfrm>
            <a:off x="5643087" y="4549531"/>
            <a:ext cx="1746878" cy="1557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B3A98B9E-4A36-401E-9246-215B27BC1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846" y="1113236"/>
            <a:ext cx="5307988" cy="505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5337AFB-10CA-47CD-A218-F12779EAE3CB}"/>
              </a:ext>
            </a:extLst>
          </p:cNvPr>
          <p:cNvCxnSpPr>
            <a:cxnSpLocks/>
          </p:cNvCxnSpPr>
          <p:nvPr/>
        </p:nvCxnSpPr>
        <p:spPr>
          <a:xfrm>
            <a:off x="506251" y="1456676"/>
            <a:ext cx="1746878" cy="1557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51333A9-9928-4CB3-8573-2C62C9658779}"/>
              </a:ext>
            </a:extLst>
          </p:cNvPr>
          <p:cNvCxnSpPr>
            <a:cxnSpLocks/>
          </p:cNvCxnSpPr>
          <p:nvPr/>
        </p:nvCxnSpPr>
        <p:spPr>
          <a:xfrm>
            <a:off x="1953978" y="6102433"/>
            <a:ext cx="2113723" cy="1557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EBAC2E4-8356-4A93-A6B2-D59DF8DB2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08" y="1193890"/>
            <a:ext cx="6973929" cy="536384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5D43CAD-658B-47A0-9E74-9222CCA5EEFA}"/>
              </a:ext>
            </a:extLst>
          </p:cNvPr>
          <p:cNvCxnSpPr>
            <a:cxnSpLocks/>
          </p:cNvCxnSpPr>
          <p:nvPr/>
        </p:nvCxnSpPr>
        <p:spPr>
          <a:xfrm>
            <a:off x="4601959" y="5541838"/>
            <a:ext cx="1746878" cy="1557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18A551E-60A8-45FC-81F7-48EE31E2E536}"/>
              </a:ext>
            </a:extLst>
          </p:cNvPr>
          <p:cNvCxnSpPr>
            <a:cxnSpLocks/>
          </p:cNvCxnSpPr>
          <p:nvPr/>
        </p:nvCxnSpPr>
        <p:spPr>
          <a:xfrm>
            <a:off x="1953979" y="5221850"/>
            <a:ext cx="1746878" cy="1557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8E5BB1EB-9BD0-47DA-BC77-E3176E97D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51" y="1011693"/>
            <a:ext cx="6660894" cy="55563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FD2061-9450-407C-8502-10FCA7192966}"/>
              </a:ext>
            </a:extLst>
          </p:cNvPr>
          <p:cNvSpPr/>
          <p:nvPr/>
        </p:nvSpPr>
        <p:spPr>
          <a:xfrm>
            <a:off x="8143759" y="1889588"/>
            <a:ext cx="3360918" cy="452590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235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EIP shows control hijack</a:t>
            </a:r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FC1D6696-3705-4AD7-A233-2C65AD06E3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172" y="1925962"/>
            <a:ext cx="379844" cy="37984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8664C343-DA24-4978-8217-6D42257FDB77}"/>
              </a:ext>
            </a:extLst>
          </p:cNvPr>
          <p:cNvSpPr/>
          <p:nvPr/>
        </p:nvSpPr>
        <p:spPr>
          <a:xfrm>
            <a:off x="8057698" y="2529773"/>
            <a:ext cx="3533027" cy="452590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235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Shellcode found on stack</a:t>
            </a:r>
          </a:p>
        </p:txBody>
      </p:sp>
      <p:pic>
        <p:nvPicPr>
          <p:cNvPr id="70" name="Graphic 69" descr="Checkmark">
            <a:extLst>
              <a:ext uri="{FF2B5EF4-FFF2-40B4-BE49-F238E27FC236}">
                <a16:creationId xmlns:a16="http://schemas.microsoft.com/office/drawing/2014/main" id="{AF997EBF-64D0-4D33-9F21-388DB2B85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172" y="2568949"/>
            <a:ext cx="379844" cy="37984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27688F4-BB29-4AAB-B983-36416C390CB1}"/>
              </a:ext>
            </a:extLst>
          </p:cNvPr>
          <p:cNvSpPr/>
          <p:nvPr/>
        </p:nvSpPr>
        <p:spPr>
          <a:xfrm>
            <a:off x="7790608" y="3169958"/>
            <a:ext cx="4067208" cy="452590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235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Thread downloading payload</a:t>
            </a:r>
          </a:p>
        </p:txBody>
      </p:sp>
      <p:pic>
        <p:nvPicPr>
          <p:cNvPr id="72" name="Graphic 71" descr="Checkmark">
            <a:extLst>
              <a:ext uri="{FF2B5EF4-FFF2-40B4-BE49-F238E27FC236}">
                <a16:creationId xmlns:a16="http://schemas.microsoft.com/office/drawing/2014/main" id="{C9FAB9E5-7BA2-49BB-9353-4D1BDE7AA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172" y="3207734"/>
            <a:ext cx="379844" cy="37984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44B8B8B-BB25-42F2-9725-2D881E8914B2}"/>
              </a:ext>
            </a:extLst>
          </p:cNvPr>
          <p:cNvSpPr/>
          <p:nvPr/>
        </p:nvSpPr>
        <p:spPr>
          <a:xfrm>
            <a:off x="8313977" y="3810144"/>
            <a:ext cx="3020469" cy="452590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235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Fully patched svchost</a:t>
            </a:r>
          </a:p>
        </p:txBody>
      </p:sp>
      <p:pic>
        <p:nvPicPr>
          <p:cNvPr id="74" name="Graphic 73" descr="Checkmark">
            <a:extLst>
              <a:ext uri="{FF2B5EF4-FFF2-40B4-BE49-F238E27FC236}">
                <a16:creationId xmlns:a16="http://schemas.microsoft.com/office/drawing/2014/main" id="{01E2FF56-6A70-4E18-8B5C-38CCA1ED4D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3172" y="3846518"/>
            <a:ext cx="379844" cy="37984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28F11AFC-7FA5-4884-8345-2443BDA65B6C}"/>
              </a:ext>
            </a:extLst>
          </p:cNvPr>
          <p:cNvSpPr/>
          <p:nvPr/>
        </p:nvSpPr>
        <p:spPr>
          <a:xfrm>
            <a:off x="9134525" y="4549532"/>
            <a:ext cx="1574949" cy="754315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4313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0-day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CBB80C5-29E6-42DC-BC4A-C772051EC442}"/>
              </a:ext>
            </a:extLst>
          </p:cNvPr>
          <p:cNvCxnSpPr>
            <a:cxnSpLocks/>
          </p:cNvCxnSpPr>
          <p:nvPr/>
        </p:nvCxnSpPr>
        <p:spPr>
          <a:xfrm>
            <a:off x="2548383" y="2982362"/>
            <a:ext cx="3094703" cy="1557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</p:cxnSp>
    </p:spTree>
    <p:extLst>
      <p:ext uri="{BB962C8B-B14F-4D97-AF65-F5344CB8AC3E}">
        <p14:creationId xmlns:p14="http://schemas.microsoft.com/office/powerpoint/2010/main" val="3485368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9" grpId="0"/>
      <p:bldP spid="71" grpId="0"/>
      <p:bldP spid="73" grpId="0"/>
      <p:bldP spid="75" grpId="0"/>
      <p:bldP spid="7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E6B06CBC-1F5C-4B17-94D6-D5F401ABEC8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152518" y="71145"/>
          <a:ext cx="7886965" cy="681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2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368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Vulnerability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Application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Description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Bulletin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Found :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Type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MS02-039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SQL Server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BO in SQL Server 2000 Resolution Service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7/24/2002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07/18/2007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MS03-011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Flaw in Microsoft JVM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04/26/2003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07/03/2007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MS03-026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svchost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RPC DCOM/ Blaster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7/16/2003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5/3/2008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MS03-051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IIS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Frontpage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SE BO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11/11/2003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3/19/2008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MemorySafety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MS04-011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Lsass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LSASS Vulnerability;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Sasser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4/13/2004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07/04/2007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MS04-013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CHM ms-its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vulnerability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4/13/2004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12/4/2007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File Download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MS04-045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WINS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Vulnerability in WINS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HandleUpdVersNoReq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12/14/2004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07/07/2007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MS05-001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Vulnerability in HTML Help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1/11/2005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09/09/2007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File Download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MS05-014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createControlRange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2/8/2005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07/02/2007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Firefox/IE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WMP EMBED tag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2/14/2006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7/7/2008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MS06-013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createTextRange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4/11/2006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12/9/2007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dirty="0"/>
                        <a:t>MS06-014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Microsoft Data Access Components (MDAC)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4/11/2006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05/12/2007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File Download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MS06-024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WMP PNG Chunk Decoding Stack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BO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6/13/2006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05/05/2007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MS06-027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Word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SmartTags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6/13/2006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7/23/2008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MS06-028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PowerPoint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Malformed record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6/13/2008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9/20/2008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MS06-040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Svchost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Netapi32!NetpwNameCompare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8/8/2006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05/13/2007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MS06-046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Internet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HHCtrl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8/8/2006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10/15/2007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MS06-055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Vulnerability in VML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9/26/2006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05/12/2007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MS06-057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dirty="0"/>
                        <a:t>Windows Shell "</a:t>
                      </a:r>
                      <a:r>
                        <a:rPr lang="en-US" sz="1100" dirty="0" err="1"/>
                        <a:t>WebView</a:t>
                      </a:r>
                      <a:r>
                        <a:rPr lang="en-US" sz="1100" dirty="0"/>
                        <a:t>" ActiveX BO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10/10/2006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7/6/2007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MS06-067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 DirectAnimation Control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11/14/2006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dirty="0"/>
                        <a:t>10/18/2007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MS06-071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MSXML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11/14/2006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08/13/2007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MS07-004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Vulnerability in VML Could Allow RCE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1/9/2007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07/02/2007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MS07-017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Animated Cursor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4/3/2007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05/12/2007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MS07-027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mdsauth.dll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5/8/2007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5/25/2008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File Download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MS07-029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DNS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Vulnerabilities in DNS Resolution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5/8/2007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04/26/2007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MS07-033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DirectSpeech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6/12/2007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08/31/2007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MS07-055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Vulnerabilities in .TIF file parsing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10/9/2007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12/14/2007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MS07-069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DirectX Media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ActiveX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12/11/2007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09/09/2007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MS08-016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Word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File path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vulnerabilitin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in MSO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11/11/2008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9/23/2008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MS08-017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OWC.Spreadsheet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Control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03/11/2008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05/10/2008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MSRC 8201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Works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WksPictureInterface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None yet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05/10/2008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MS08-041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 Access Snapshot control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8/12/2008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7/12/2008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File Download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MS08-053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Buffer Overflow in Windows Media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Encoder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9/9/2008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9/30/2008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MSRC 8520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MSMask32.ocx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None yet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9/21/2008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HTMLHelp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Winhlp32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long filename buffer overrun (SWIAT OCA 655)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07/05/2007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SWIAT OCA 914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Wordpad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MSWRD8.WPC!ChFindTermInPiece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06/26/2007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MS07-069</a:t>
                      </a: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MSRC 7749;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MSHTML (Found 0-day)</a:t>
                      </a: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1/8/2008</a:t>
                      </a: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10/13/2007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</a:tbl>
          </a:graphicData>
        </a:graphic>
      </p:graphicFrame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D7A81A75-66CD-45C6-A845-5F487FC1F12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47053" y="239986"/>
          <a:ext cx="7694314" cy="6617056"/>
        </p:xfrm>
        <a:graphic>
          <a:graphicData uri="http://schemas.openxmlformats.org/drawingml/2006/table">
            <a:tbl>
              <a:tblPr firstRow="1" bandRow="1"/>
              <a:tblGrid>
                <a:gridCol w="962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0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70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0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790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Vulnerability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Application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Description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Advisory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Found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Type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4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Apple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Quicktime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RTSP  handler http://secunia.com/advisories/23540/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1/2/2007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06/11/2007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WinZip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CreateNewFolderFromName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vulnerability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12/31/2006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10/18/2007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1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Webcam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YWcVwr.WcViewer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Control</a:t>
                      </a:r>
                      <a:endParaRPr lang="en-US" sz="11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6/8/2007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09/03/2007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2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Installer Widget </a:t>
                      </a:r>
                      <a:r>
                        <a:rPr lang="en-US" sz="1100" dirty="0"/>
                        <a:t>http://www.kb.cert.org/vuls/id/120760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8/17/2007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09/18/2007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Upload Control Send() / Initialize()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vuln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10/15/2007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CYFT object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10/26/2007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5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http://www.milw0rm.com/exploits/5043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2/2/08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2/11/2008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http://milw0rm.com/exploits/5052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2/3/2008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4/12/2008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 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www.securiteam.com/securitynews/6K00C0UEUU.html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12/13/2005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9/09/2007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 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http://www.securiteam.com/exploits/5LP090KJFW.html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8/2/2006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dirty="0"/>
                        <a:t>9/9/2007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http://secunia.com/advisories/25984/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dirty="0"/>
                        <a:t>12/10/2007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Opera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Opera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Opera </a:t>
                      </a:r>
                      <a:r>
                        <a:rPr lang="en-US" sz="1100" dirty="0" err="1"/>
                        <a:t>iframe</a:t>
                      </a:r>
                      <a:r>
                        <a:rPr lang="en-US" sz="1100" dirty="0"/>
                        <a:t>  vulnerability (0-day)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dirty="0"/>
                        <a:t>12/3/2007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Sun Java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VM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Unknown Sun Java VM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11/22/04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dirty="0"/>
                        <a:t>9/03/2007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Sun Java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VM2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Unknown Sun Java VM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11/22/04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9/03/2007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74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AOL aim: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AOL AIM protocol </a:t>
                      </a:r>
                      <a:r>
                        <a:rPr lang="en-US" sz="1100" dirty="0"/>
                        <a:t>http://secunia.com/advisories/26086/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7/17/2007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9/15/2007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Superbuddy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http://dvlabs.tippingpoint.com/advisory/TPTI-07-03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7/18/2006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Real player 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http://securityvulns.com/docs7966.html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2/03/2005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8/27/2007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player 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http://www.frsirt.com/english/advisories/2007/3548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10/22/2007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11/20/2007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Real Player 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http://secunia.com/advisories/29315/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3/11/2008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Bearshare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AX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/>
                        <a:t>http://secunia.com/secunia_research/2007-50/advisory/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09/05/2007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u="sng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dirty="0" err="1"/>
                        <a:t>jetAudio</a:t>
                      </a:r>
                      <a:r>
                        <a:rPr lang="en-US" sz="1100" dirty="0"/>
                        <a:t> 7.x AX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ActiveX </a:t>
                      </a:r>
                      <a:r>
                        <a:rPr lang="en-US" sz="1100" dirty="0" err="1"/>
                        <a:t>DownloadFromMusicStore</a:t>
                      </a:r>
                      <a:r>
                        <a:rPr lang="en-US" sz="1100" dirty="0"/>
                        <a:t> Vulnerability</a:t>
                      </a:r>
                      <a:endParaRPr lang="en-US" sz="1100" u="sng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09/19/2007 </a:t>
                      </a:r>
                      <a:endParaRPr lang="en-US" sz="1100" u="sng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Edraw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Office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/>
                        <a:t>http://www.frsirt.com/english/advisories/2007/3710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08/16/2007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701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Zenturi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http://www.frsirt.com/english/advisories/2007/2000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5/31/2007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10/06/2007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IncrediMail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http://www.milw0rm.com/exploits/3877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11/14/2007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</a:t>
                      </a:r>
                      <a:r>
                        <a:rPr lang="en-US" sz="1100" baseline="0" dirty="0"/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SonicWall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AX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http://www.milw0rm.com/exploits/4594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11/16/2007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</a:t>
                      </a:r>
                      <a:r>
                        <a:rPr lang="en-US" sz="1100" baseline="0" dirty="0"/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GOM Player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http://www.frsirt.com/english/advisories/2007/3634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11/15/2007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Acer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http://www.kb.cert.org/vuls/id/221700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11/19/2006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Hp.Revolution</a:t>
                      </a:r>
                      <a:r>
                        <a:rPr lang="en-US" sz="1100" dirty="0"/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/>
                        <a:t>http://retrogod.altervista.org/telecom_regkey.html 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Bitdefender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AX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sng" dirty="0"/>
                        <a:t>http://research.eeye.com/html/advisories/published/AD20071120.html</a:t>
                      </a:r>
                      <a:endParaRPr lang="en-US" sz="9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10/24/2007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HPQ 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utils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/>
                        <a:t>http://securityreason.com/securityalert/3143 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AskJeeves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http://xforce.iss.net/xforce/xfdb/36757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9/24/2007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2/11/2008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Vuln.dll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http://amxking.bokee.com/viewdiary.179927034.html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2/11/2008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iMesh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</a:t>
                      </a:r>
                      <a:r>
                        <a:rPr lang="en-US" sz="900" dirty="0"/>
                        <a:t>www.securiteam.com/windowsntfocus/6N00B2AKKU.html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2/11/2008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ImageUploader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http://www.milw0rm.com/exploits/5025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1/31/2008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2/11/2008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</a:tbl>
          </a:graphicData>
        </a:graphic>
      </p:graphicFrame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098B46C4-5D1B-431D-BD99-007D5B9EAC8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645864" y="3413192"/>
          <a:ext cx="7544908" cy="3601788"/>
        </p:xfrm>
        <a:graphic>
          <a:graphicData uri="http://schemas.openxmlformats.org/drawingml/2006/table">
            <a:tbl>
              <a:tblPr firstRow="1" bandRow="1"/>
              <a:tblGrid>
                <a:gridCol w="962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2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0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8027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Baidu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toolbar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http://archives.neohapsis.com/archives/fulldisclosure/2007-08/0015.html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8/1/2007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09/17/2007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File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4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Baofeng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Storm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http://www.frsirt.com/english/advisories/2007/3111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10/01/2007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Xunlei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http://www.securityfocus.com/bid/25192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Xunlei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http://secwatch.org/advisories/1019106/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9/28/2007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10/01/2007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027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Xunlei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https://forum.eviloctal.com/read-htm-tid-31294-page-e.html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11/16/2007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Powerplayer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http://www.securityfocus.com/bid/25502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8/31/2007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Powerlist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http://www.securityfocus.com/bid/26580/info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2/6/2008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GLChat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(0383724648.cab) Found as 0-day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GLChat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0-day  </a:t>
                      </a:r>
                      <a:r>
                        <a:rPr lang="en-US" sz="1100" dirty="0">
                          <a:hlinkClick r:id="" action="ppaction://noaction"/>
                        </a:rPr>
                        <a:t>http://tieba.baidu.com/f?kz=308443053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GLChat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hlinkClick r:id="" action="ppaction://noaction"/>
                        </a:rPr>
                        <a:t>http://www.frsirt.com/english/advisories/2008/0427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2/6/2008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GLChat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GLIEDown2.dll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5/6/2008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GLWebAvt.ocx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GLWebAvt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baseline="0" dirty="0" err="1"/>
                        <a:t>serverlist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6/2/2008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5/18/2008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SS Reader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>
                          <a:hlinkClick r:id="" action="ppaction://noaction"/>
                        </a:rPr>
                        <a:t>http://www.frsirt.com/english/advisories/2007/3769</a:t>
                      </a:r>
                      <a:r>
                        <a:rPr lang="en-US" sz="1100" dirty="0"/>
                        <a:t> </a:t>
                      </a:r>
                      <a:endParaRPr lang="en-US" sz="1100" u="sng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11/07/2007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SS Reader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/>
                        <a:t>LoadPage</a:t>
                      </a:r>
                      <a:r>
                        <a:rPr lang="en-US" sz="1100" u="none" dirty="0"/>
                        <a:t> exploit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1/5/2008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QQ Player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http://my.opera.com/chxdwyyx/blog/qq-0day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1/12/2007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10/15/2007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Qvod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player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http://www.popsky.org/post/QQ_20080105195309.html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1/6/2008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1/12/2008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UUUpdate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0-day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none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6/7/2008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Download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Sina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DownloadAndInstall</a:t>
                      </a:r>
                      <a:endParaRPr lang="en-US" sz="10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7/14/2008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7/18/2008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436A113A-CE6B-4DBD-BBBE-7CC2E1DFA46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645864" y="201003"/>
          <a:ext cx="7544908" cy="3467999"/>
        </p:xfrm>
        <a:graphic>
          <a:graphicData uri="http://schemas.openxmlformats.org/drawingml/2006/table">
            <a:tbl>
              <a:tblPr firstRow="1" bandRow="1"/>
              <a:tblGrid>
                <a:gridCol w="962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2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0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790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Vulnerability `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Application 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Description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Advisory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Found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Type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EasyMail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http://www.kb.cert.org/vuls/id/281977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8/29/2007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2/12/2008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Macrovision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http://www.milw0rm.com/exploits/4913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Gateway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http://milw0rm.com/exploits/4869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Toshiba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http://www.milw0rm.com/exploits/4946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1/20/2008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</a:t>
                      </a:r>
                      <a:r>
                        <a:rPr lang="en-US" sz="1100" baseline="0" dirty="0"/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ImageUploader2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http://securitytracker.com/alerts/2008/Feb/1019297.html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2/4/2008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ImageUploader3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http://www.securiteam.com/windowsntfocus/5MP0D0UNHG.html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2/13/2008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4/12/2008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</a:t>
                      </a:r>
                      <a:r>
                        <a:rPr lang="en-US" sz="1100" baseline="0" dirty="0"/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http://www.frsirt.com/english/advisories/2008/0902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3/17/2008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3/28/2008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Zango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*unknown*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unknown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4/20/2008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Download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McAfee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http://nvd.nist.gov/nvd.cfm?cvename=CVE-2007-2584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Acrobat#1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Acrobat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*unknown*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6/3/2008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Acrobat #2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Acrobat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CVE-2007-5659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2/08/08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4/23/2008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Flash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CVE-2007-0071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4/8/2008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5/11/2008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Creative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/>
                        <a:t>Creative Software </a:t>
                      </a:r>
                      <a:r>
                        <a:rPr lang="en-US" sz="1000" b="0" dirty="0" err="1"/>
                        <a:t>AutoUpdate</a:t>
                      </a:r>
                      <a:r>
                        <a:rPr lang="en-US" sz="1000" b="0" dirty="0"/>
                        <a:t> Engine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5/26/2008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6/7/2008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915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CCA7-7032-4ACB-A4C2-8E04AB55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Rabbit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42B69-1BDC-417C-947C-24BA61BD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22" y="2084363"/>
            <a:ext cx="4866272" cy="2264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504B92-94C8-4696-8DAE-B64FFCD11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12" y="1262640"/>
            <a:ext cx="6503720" cy="5151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2878BD-F61C-48D7-9BD7-2A03533BB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95"/>
          <a:stretch/>
        </p:blipFill>
        <p:spPr>
          <a:xfrm>
            <a:off x="418643" y="1262641"/>
            <a:ext cx="6256135" cy="3018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8A363-9553-4FD9-8273-2B35857CF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042" y="1542790"/>
            <a:ext cx="4291129" cy="37724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9BDAB9-60B3-4E89-A660-3BA9FC0EC5E0}"/>
              </a:ext>
            </a:extLst>
          </p:cNvPr>
          <p:cNvSpPr/>
          <p:nvPr/>
        </p:nvSpPr>
        <p:spPr bwMode="auto">
          <a:xfrm>
            <a:off x="8256318" y="1961432"/>
            <a:ext cx="454254" cy="2886907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35FAF6A-04AB-4245-9C79-43412EC59B98}"/>
              </a:ext>
            </a:extLst>
          </p:cNvPr>
          <p:cNvSpPr/>
          <p:nvPr/>
        </p:nvSpPr>
        <p:spPr bwMode="auto">
          <a:xfrm>
            <a:off x="9152636" y="2075025"/>
            <a:ext cx="2522173" cy="745465"/>
          </a:xfrm>
          <a:prstGeom prst="wedgeRectCallout">
            <a:avLst>
              <a:gd name="adj1" fmla="val -66519"/>
              <a:gd name="adj2" fmla="val 12732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 early blocks driven by Cloud ML</a:t>
            </a:r>
          </a:p>
        </p:txBody>
      </p:sp>
    </p:spTree>
    <p:extLst>
      <p:ext uri="{BB962C8B-B14F-4D97-AF65-F5344CB8AC3E}">
        <p14:creationId xmlns:p14="http://schemas.microsoft.com/office/powerpoint/2010/main" val="4164115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E5098-6EB0-4B48-B9D9-799E87D0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and Email Protection</a:t>
            </a:r>
          </a:p>
        </p:txBody>
      </p:sp>
    </p:spTree>
    <p:extLst>
      <p:ext uri="{BB962C8B-B14F-4D97-AF65-F5344CB8AC3E}">
        <p14:creationId xmlns:p14="http://schemas.microsoft.com/office/powerpoint/2010/main" val="302802127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405F2-C53C-4764-870D-7BC9FB23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Enabled </a:t>
            </a:r>
            <a:r>
              <a:rPr lang="en-US" dirty="0" err="1"/>
              <a:t>Anti-Malware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F8FB35-EE3A-41FF-9401-F82DDB9F761D}"/>
              </a:ext>
            </a:extLst>
          </p:cNvPr>
          <p:cNvGrpSpPr/>
          <p:nvPr/>
        </p:nvGrpSpPr>
        <p:grpSpPr>
          <a:xfrm>
            <a:off x="457775" y="1362476"/>
            <a:ext cx="9387551" cy="3166670"/>
            <a:chOff x="269239" y="1513305"/>
            <a:chExt cx="9387551" cy="31666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B94108-A35B-4818-81F7-CE79B328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240" y="1513305"/>
              <a:ext cx="4027573" cy="28887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7EB7FA-3301-487D-9C9E-81E54657B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6813" y="1602511"/>
              <a:ext cx="5359977" cy="271029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97B6D6-3A09-499C-A916-824538907AD5}"/>
                </a:ext>
              </a:extLst>
            </p:cNvPr>
            <p:cNvSpPr/>
            <p:nvPr/>
          </p:nvSpPr>
          <p:spPr>
            <a:xfrm>
              <a:off x="269239" y="4402976"/>
              <a:ext cx="685742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https://media.kaspersky.com/downloads/business/Broshure_B2B_MachLearnHumExpert_Eng.pdf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A4CB86F-A6EB-48F9-ADDB-08A947F5D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00" y="1805537"/>
            <a:ext cx="7400925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EBF08F-F622-4BAD-ADB1-CBB2C131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742" y="2628275"/>
            <a:ext cx="8223922" cy="3801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44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71F8031F-65E8-4036-97D7-C74D67D519D2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>
            <a:off x="3199458" y="4052210"/>
            <a:ext cx="3381036" cy="564433"/>
          </a:xfrm>
          <a:prstGeom prst="bentConnector3">
            <a:avLst>
              <a:gd name="adj1" fmla="val 20167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AD89BA-17C7-4D95-8192-D3B4832A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r>
              <a:rPr lang="en-US" dirty="0"/>
              <a:t>Cloud enabled </a:t>
            </a:r>
            <a:r>
              <a:rPr lang="en-US" dirty="0" err="1"/>
              <a:t>Anti-Malware</a:t>
            </a:r>
            <a:endParaRPr lang="en-US" dirty="0"/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3D652042-36C8-4AE2-8693-E63AFFE20CDD}"/>
              </a:ext>
            </a:extLst>
          </p:cNvPr>
          <p:cNvSpPr/>
          <p:nvPr/>
        </p:nvSpPr>
        <p:spPr>
          <a:xfrm>
            <a:off x="873282" y="1614538"/>
            <a:ext cx="4611728" cy="4930336"/>
          </a:xfrm>
          <a:prstGeom prst="funnel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87A6B7-EEA7-4A00-858E-A2E1A1568311}"/>
              </a:ext>
            </a:extLst>
          </p:cNvPr>
          <p:cNvSpPr/>
          <p:nvPr/>
        </p:nvSpPr>
        <p:spPr bwMode="auto">
          <a:xfrm>
            <a:off x="1877967" y="4052209"/>
            <a:ext cx="2617839" cy="1432654"/>
          </a:xfrm>
          <a:prstGeom prst="ellipse">
            <a:avLst/>
          </a:pr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8020F4-66E0-4D64-928D-1A823BCAB677}"/>
              </a:ext>
            </a:extLst>
          </p:cNvPr>
          <p:cNvSpPr txBox="1"/>
          <p:nvPr/>
        </p:nvSpPr>
        <p:spPr>
          <a:xfrm>
            <a:off x="6580494" y="1070799"/>
            <a:ext cx="5351575" cy="1271630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en-US" sz="2745" b="1" dirty="0"/>
              <a:t>Bucketing Functions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Many static artifacts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OS / App environment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5BE91B3-5F40-4BBA-9587-DA3218D73AC6}"/>
              </a:ext>
            </a:extLst>
          </p:cNvPr>
          <p:cNvSpPr/>
          <p:nvPr/>
        </p:nvSpPr>
        <p:spPr bwMode="auto">
          <a:xfrm>
            <a:off x="1063898" y="1861238"/>
            <a:ext cx="4193742" cy="1993158"/>
          </a:xfrm>
          <a:prstGeom prst="ellipse">
            <a:avLst/>
          </a:prstGeom>
          <a:pattFill prst="dot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softEdge rad="127000"/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60A7BA1-9CE8-4B7E-91FB-0824871D6786}"/>
              </a:ext>
            </a:extLst>
          </p:cNvPr>
          <p:cNvSpPr/>
          <p:nvPr/>
        </p:nvSpPr>
        <p:spPr bwMode="auto">
          <a:xfrm>
            <a:off x="1678933" y="2235930"/>
            <a:ext cx="1052128" cy="1042603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809C5E7-CD8E-4FC3-BFF5-93CE39BD7D64}"/>
              </a:ext>
            </a:extLst>
          </p:cNvPr>
          <p:cNvSpPr/>
          <p:nvPr/>
        </p:nvSpPr>
        <p:spPr bwMode="auto">
          <a:xfrm>
            <a:off x="3629589" y="2122218"/>
            <a:ext cx="863984" cy="899537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B53D5CE-BBED-4B45-89E9-8AFF25360A4A}"/>
              </a:ext>
            </a:extLst>
          </p:cNvPr>
          <p:cNvSpPr/>
          <p:nvPr/>
        </p:nvSpPr>
        <p:spPr bwMode="auto">
          <a:xfrm rot="1999268">
            <a:off x="2876973" y="2826748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6D9CC23-27F0-4AE7-8F91-804A6E8589A4}"/>
              </a:ext>
            </a:extLst>
          </p:cNvPr>
          <p:cNvGrpSpPr/>
          <p:nvPr/>
        </p:nvGrpSpPr>
        <p:grpSpPr>
          <a:xfrm>
            <a:off x="1807790" y="2374786"/>
            <a:ext cx="766059" cy="711323"/>
            <a:chOff x="7165860" y="1461926"/>
            <a:chExt cx="781420" cy="725587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21A62BE-9B67-4562-9D04-6208451A0281}"/>
                </a:ext>
              </a:extLst>
            </p:cNvPr>
            <p:cNvSpPr/>
            <p:nvPr/>
          </p:nvSpPr>
          <p:spPr bwMode="auto">
            <a:xfrm>
              <a:off x="7311458" y="1461926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BA7692A-FDCC-41A6-9489-891053822C64}"/>
                </a:ext>
              </a:extLst>
            </p:cNvPr>
            <p:cNvSpPr/>
            <p:nvPr/>
          </p:nvSpPr>
          <p:spPr bwMode="auto">
            <a:xfrm>
              <a:off x="7165860" y="1722789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031247A-6A63-4883-8AFC-246BDFFE93BA}"/>
                </a:ext>
              </a:extLst>
            </p:cNvPr>
            <p:cNvSpPr/>
            <p:nvPr/>
          </p:nvSpPr>
          <p:spPr bwMode="auto">
            <a:xfrm>
              <a:off x="7484991" y="1696640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62ACA5-613A-4D18-B5DC-3B84E8858BE6}"/>
                </a:ext>
              </a:extLst>
            </p:cNvPr>
            <p:cNvSpPr/>
            <p:nvPr/>
          </p:nvSpPr>
          <p:spPr bwMode="auto">
            <a:xfrm rot="3990867">
              <a:off x="7756274" y="1606790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449D06-2B71-4A70-983B-B7F06FE9E7E2}"/>
                </a:ext>
              </a:extLst>
            </p:cNvPr>
            <p:cNvSpPr/>
            <p:nvPr/>
          </p:nvSpPr>
          <p:spPr bwMode="auto">
            <a:xfrm rot="3990867">
              <a:off x="7421579" y="1996507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C021DFF-9540-44F9-B7AF-1DDF0E492893}"/>
                </a:ext>
              </a:extLst>
            </p:cNvPr>
            <p:cNvSpPr/>
            <p:nvPr/>
          </p:nvSpPr>
          <p:spPr bwMode="auto">
            <a:xfrm rot="3990867">
              <a:off x="7740710" y="1970358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8B879C0-4D79-4396-9C1C-EC0634041638}"/>
              </a:ext>
            </a:extLst>
          </p:cNvPr>
          <p:cNvGrpSpPr/>
          <p:nvPr/>
        </p:nvGrpSpPr>
        <p:grpSpPr>
          <a:xfrm>
            <a:off x="2965533" y="2982483"/>
            <a:ext cx="453201" cy="540421"/>
            <a:chOff x="8346818" y="2081809"/>
            <a:chExt cx="462289" cy="55125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2F8F007-9FE3-4575-BC73-AB9BF52319D5}"/>
                </a:ext>
              </a:extLst>
            </p:cNvPr>
            <p:cNvSpPr/>
            <p:nvPr/>
          </p:nvSpPr>
          <p:spPr bwMode="auto">
            <a:xfrm>
              <a:off x="8346818" y="2168343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2E8DE64-B592-4769-804C-ABEB424202B0}"/>
                </a:ext>
              </a:extLst>
            </p:cNvPr>
            <p:cNvSpPr/>
            <p:nvPr/>
          </p:nvSpPr>
          <p:spPr bwMode="auto">
            <a:xfrm rot="3990867">
              <a:off x="8618101" y="2078493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56EAF8-6020-40FB-BAFD-D65E67BB0384}"/>
                </a:ext>
              </a:extLst>
            </p:cNvPr>
            <p:cNvSpPr/>
            <p:nvPr/>
          </p:nvSpPr>
          <p:spPr bwMode="auto">
            <a:xfrm rot="3990867">
              <a:off x="8602537" y="2442061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76206F-9FEE-4DCF-9E38-F2CA80485172}"/>
              </a:ext>
            </a:extLst>
          </p:cNvPr>
          <p:cNvGrpSpPr/>
          <p:nvPr/>
        </p:nvGrpSpPr>
        <p:grpSpPr>
          <a:xfrm>
            <a:off x="3774692" y="2226980"/>
            <a:ext cx="496858" cy="711323"/>
            <a:chOff x="9172202" y="1311156"/>
            <a:chExt cx="506821" cy="725587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CC3F70A-7971-4FB9-A26A-E94A1B67AD33}"/>
                </a:ext>
              </a:extLst>
            </p:cNvPr>
            <p:cNvGrpSpPr/>
            <p:nvPr/>
          </p:nvGrpSpPr>
          <p:grpSpPr>
            <a:xfrm>
              <a:off x="9172202" y="1311156"/>
              <a:ext cx="506821" cy="455185"/>
              <a:chOff x="9172202" y="1311156"/>
              <a:chExt cx="506821" cy="45518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E75666E-15C8-4932-8588-B5318C73CBC0}"/>
                  </a:ext>
                </a:extLst>
              </p:cNvPr>
              <p:cNvSpPr/>
              <p:nvPr/>
            </p:nvSpPr>
            <p:spPr bwMode="auto">
              <a:xfrm>
                <a:off x="9317800" y="1311156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23919D0-6497-47AC-A26F-03A8EB081A23}"/>
                  </a:ext>
                </a:extLst>
              </p:cNvPr>
              <p:cNvSpPr/>
              <p:nvPr/>
            </p:nvSpPr>
            <p:spPr bwMode="auto">
              <a:xfrm>
                <a:off x="9172202" y="1572019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297D04F-6940-473D-B1E6-BB6889907FCB}"/>
                  </a:ext>
                </a:extLst>
              </p:cNvPr>
              <p:cNvSpPr/>
              <p:nvPr/>
            </p:nvSpPr>
            <p:spPr bwMode="auto">
              <a:xfrm>
                <a:off x="9491333" y="1545870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E8E4FCE-2674-4C7B-96FB-F485CCDCFFB4}"/>
                </a:ext>
              </a:extLst>
            </p:cNvPr>
            <p:cNvSpPr/>
            <p:nvPr/>
          </p:nvSpPr>
          <p:spPr bwMode="auto">
            <a:xfrm rot="3990867">
              <a:off x="9427921" y="1845737"/>
              <a:ext cx="187690" cy="194322"/>
            </a:xfrm>
            <a:prstGeom prst="ellipse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CC6B9FCD-91FC-4D08-ACCC-CE70C6D1144D}"/>
              </a:ext>
            </a:extLst>
          </p:cNvPr>
          <p:cNvSpPr/>
          <p:nvPr/>
        </p:nvSpPr>
        <p:spPr bwMode="auto">
          <a:xfrm>
            <a:off x="1879332" y="4080163"/>
            <a:ext cx="2617839" cy="1432654"/>
          </a:xfrm>
          <a:prstGeom prst="ellipse">
            <a:avLst/>
          </a:prstGeom>
          <a:pattFill prst="dot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softEdge rad="127000"/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A24E6943-607B-4693-9B5A-EC7967FF46B9}"/>
              </a:ext>
            </a:extLst>
          </p:cNvPr>
          <p:cNvSpPr/>
          <p:nvPr/>
        </p:nvSpPr>
        <p:spPr bwMode="auto">
          <a:xfrm>
            <a:off x="2369602" y="4316616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5F26C21-2196-44AE-8BB0-93C2CDE0DFDB}"/>
              </a:ext>
            </a:extLst>
          </p:cNvPr>
          <p:cNvSpPr/>
          <p:nvPr/>
        </p:nvSpPr>
        <p:spPr bwMode="auto">
          <a:xfrm>
            <a:off x="2243100" y="4594921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F2A7D66C-B8AB-4E8A-9840-0D4181DAB14C}"/>
              </a:ext>
            </a:extLst>
          </p:cNvPr>
          <p:cNvSpPr/>
          <p:nvPr/>
        </p:nvSpPr>
        <p:spPr bwMode="auto">
          <a:xfrm>
            <a:off x="2501285" y="4594921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6A05AF1D-AFA7-461D-8708-3B51B44F9E5B}"/>
              </a:ext>
            </a:extLst>
          </p:cNvPr>
          <p:cNvSpPr/>
          <p:nvPr/>
        </p:nvSpPr>
        <p:spPr bwMode="auto">
          <a:xfrm>
            <a:off x="3657258" y="4281014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4DDF0B7E-8BCB-4B8F-BB23-627A3EA53405}"/>
              </a:ext>
            </a:extLst>
          </p:cNvPr>
          <p:cNvSpPr/>
          <p:nvPr/>
        </p:nvSpPr>
        <p:spPr bwMode="auto">
          <a:xfrm>
            <a:off x="3530755" y="4559319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A77103F7-7FB7-435D-9F49-A28DC0E4D941}"/>
              </a:ext>
            </a:extLst>
          </p:cNvPr>
          <p:cNvSpPr/>
          <p:nvPr/>
        </p:nvSpPr>
        <p:spPr bwMode="auto">
          <a:xfrm>
            <a:off x="3788941" y="4559319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6BF5D357-8B33-438B-8B93-56A5DC2DBD34}"/>
              </a:ext>
            </a:extLst>
          </p:cNvPr>
          <p:cNvSpPr/>
          <p:nvPr/>
        </p:nvSpPr>
        <p:spPr bwMode="auto">
          <a:xfrm>
            <a:off x="2968139" y="4915137"/>
            <a:ext cx="253005" cy="278305"/>
          </a:xfrm>
          <a:prstGeom prst="cub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61EBAD9-E9F6-4686-83B0-E9C900D1CB1A}"/>
              </a:ext>
            </a:extLst>
          </p:cNvPr>
          <p:cNvSpPr/>
          <p:nvPr/>
        </p:nvSpPr>
        <p:spPr bwMode="auto">
          <a:xfrm>
            <a:off x="3239532" y="4992649"/>
            <a:ext cx="253005" cy="278305"/>
          </a:xfrm>
          <a:prstGeom prst="cub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8174605-A7BA-4768-ADFE-1E7406B7A515}"/>
              </a:ext>
            </a:extLst>
          </p:cNvPr>
          <p:cNvSpPr/>
          <p:nvPr/>
        </p:nvSpPr>
        <p:spPr bwMode="auto">
          <a:xfrm>
            <a:off x="2172712" y="4279061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B8A564-1378-4D09-985C-9ADD4C7B2F2C}"/>
              </a:ext>
            </a:extLst>
          </p:cNvPr>
          <p:cNvSpPr/>
          <p:nvPr/>
        </p:nvSpPr>
        <p:spPr bwMode="auto">
          <a:xfrm>
            <a:off x="3424398" y="4218368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5CDA4A3-752B-4A80-A5AB-427442202E07}"/>
              </a:ext>
            </a:extLst>
          </p:cNvPr>
          <p:cNvSpPr/>
          <p:nvPr/>
        </p:nvSpPr>
        <p:spPr bwMode="auto">
          <a:xfrm rot="1079393">
            <a:off x="2856637" y="4747467"/>
            <a:ext cx="723230" cy="725036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7855B1A-0907-4A5A-9433-9AD5BB7E6125}"/>
              </a:ext>
            </a:extLst>
          </p:cNvPr>
          <p:cNvSpPr txBox="1"/>
          <p:nvPr/>
        </p:nvSpPr>
        <p:spPr>
          <a:xfrm>
            <a:off x="6580494" y="3799262"/>
            <a:ext cx="5351575" cy="1634759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lvl="0"/>
            <a:r>
              <a:rPr lang="en-US" sz="2745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</a:rPr>
              <a:t>Promotion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</a:rPr>
              <a:t>First Seen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</a:rPr>
              <a:t>Suspicious Behavior and Properties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</a:rPr>
              <a:t>Dropped by known malware</a:t>
            </a:r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F48ECC6-7621-4432-ACB9-1A16AB497E5B}"/>
              </a:ext>
            </a:extLst>
          </p:cNvPr>
          <p:cNvSpPr/>
          <p:nvPr/>
        </p:nvSpPr>
        <p:spPr bwMode="auto">
          <a:xfrm>
            <a:off x="2827185" y="3680539"/>
            <a:ext cx="658805" cy="7752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CD1A3F5-AEA3-4D3D-AB58-7D8579576786}"/>
              </a:ext>
            </a:extLst>
          </p:cNvPr>
          <p:cNvSpPr/>
          <p:nvPr/>
        </p:nvSpPr>
        <p:spPr bwMode="auto">
          <a:xfrm>
            <a:off x="2507566" y="5683613"/>
            <a:ext cx="1372226" cy="609412"/>
          </a:xfrm>
          <a:prstGeom prst="ellipse">
            <a:avLst/>
          </a:pr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E2A03E6-0C3F-4C00-AAA5-71AC9D301258}"/>
              </a:ext>
            </a:extLst>
          </p:cNvPr>
          <p:cNvSpPr txBox="1"/>
          <p:nvPr/>
        </p:nvSpPr>
        <p:spPr>
          <a:xfrm>
            <a:off x="6571186" y="5566465"/>
            <a:ext cx="5360883" cy="1060943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en-US" sz="2745" b="1" dirty="0"/>
              <a:t>Guided Automatic Learning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ML Retraining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FDCD97-D1E9-437C-9247-626DAE389FD3}"/>
              </a:ext>
            </a:extLst>
          </p:cNvPr>
          <p:cNvGrpSpPr/>
          <p:nvPr/>
        </p:nvGrpSpPr>
        <p:grpSpPr>
          <a:xfrm>
            <a:off x="-29491" y="3380459"/>
            <a:ext cx="2183814" cy="2707229"/>
            <a:chOff x="1589033" y="2441404"/>
            <a:chExt cx="2227604" cy="2761515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3E9A5DFE-6B19-40C1-A164-3CCC8A26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gridSize="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221558" flipV="1">
              <a:off x="1322077" y="2708360"/>
              <a:ext cx="2761515" cy="2227604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3D3B3EF-32E8-455D-A1F9-B8E6F4F0F334}"/>
                </a:ext>
              </a:extLst>
            </p:cNvPr>
            <p:cNvSpPr/>
            <p:nvPr/>
          </p:nvSpPr>
          <p:spPr>
            <a:xfrm>
              <a:off x="1958364" y="3623450"/>
              <a:ext cx="1298753" cy="523220"/>
            </a:xfrm>
            <a:prstGeom prst="rect">
              <a:avLst/>
            </a:prstGeom>
            <a:noFill/>
          </p:spPr>
          <p:txBody>
            <a:bodyPr wrap="none" lIns="89642" tIns="44821" rIns="89642" bIns="44821">
              <a:spAutoFit/>
            </a:bodyPr>
            <a:lstStyle/>
            <a:p>
              <a:pPr algn="ctr"/>
              <a:r>
                <a:rPr lang="en-US" sz="2745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Signals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8E78AE2-6F58-402B-BAB5-0B2C7638498D}"/>
              </a:ext>
            </a:extLst>
          </p:cNvPr>
          <p:cNvGrpSpPr/>
          <p:nvPr/>
        </p:nvGrpSpPr>
        <p:grpSpPr>
          <a:xfrm>
            <a:off x="3955029" y="4024732"/>
            <a:ext cx="2183814" cy="2707229"/>
            <a:chOff x="2780194" y="3026856"/>
            <a:chExt cx="2227604" cy="2761515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BE9A56A-1F67-4ACE-A66F-817162195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378442">
              <a:off x="2513238" y="3293812"/>
              <a:ext cx="2761515" cy="2227604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885FB86-1A53-4FC7-A42F-2E325E8FA07C}"/>
                </a:ext>
              </a:extLst>
            </p:cNvPr>
            <p:cNvSpPr/>
            <p:nvPr/>
          </p:nvSpPr>
          <p:spPr>
            <a:xfrm>
              <a:off x="3170015" y="3623450"/>
              <a:ext cx="1430070" cy="523220"/>
            </a:xfrm>
            <a:prstGeom prst="rect">
              <a:avLst/>
            </a:prstGeom>
            <a:noFill/>
          </p:spPr>
          <p:txBody>
            <a:bodyPr wrap="none" lIns="89642" tIns="44821" rIns="89642" bIns="44821">
              <a:spAutoFit/>
            </a:bodyPr>
            <a:lstStyle/>
            <a:p>
              <a:pPr algn="ctr"/>
              <a:r>
                <a:rPr lang="en-US" sz="2745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Verdicts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C74E73F-241D-4260-A7B4-F93EF572B891}"/>
              </a:ext>
            </a:extLst>
          </p:cNvPr>
          <p:cNvSpPr/>
          <p:nvPr/>
        </p:nvSpPr>
        <p:spPr>
          <a:xfrm>
            <a:off x="541659" y="6405738"/>
            <a:ext cx="5167440" cy="512935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274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Higher dimensional, Global view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C277C8C-442D-4F98-B3F7-ABFC4493CC83}"/>
              </a:ext>
            </a:extLst>
          </p:cNvPr>
          <p:cNvSpPr/>
          <p:nvPr/>
        </p:nvSpPr>
        <p:spPr>
          <a:xfrm>
            <a:off x="376524" y="1088600"/>
            <a:ext cx="5560125" cy="512935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274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Lower dimensional, Individual view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3BEE9BF-97E3-4AC6-BB3F-D83AFBD39CCA}"/>
              </a:ext>
            </a:extLst>
          </p:cNvPr>
          <p:cNvGrpSpPr/>
          <p:nvPr/>
        </p:nvGrpSpPr>
        <p:grpSpPr>
          <a:xfrm>
            <a:off x="2389629" y="5600481"/>
            <a:ext cx="1477702" cy="808697"/>
            <a:chOff x="7747601" y="5676004"/>
            <a:chExt cx="1507333" cy="824913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27D8ECE-1821-4E58-9DC6-BA55E8B69FFB}"/>
                </a:ext>
              </a:extLst>
            </p:cNvPr>
            <p:cNvSpPr/>
            <p:nvPr/>
          </p:nvSpPr>
          <p:spPr bwMode="auto">
            <a:xfrm>
              <a:off x="7747601" y="5676004"/>
              <a:ext cx="1507333" cy="824913"/>
            </a:xfrm>
            <a:prstGeom prst="ellipse">
              <a:avLst/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softEdge rad="127000"/>
            </a:effectLst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765" dirty="0"/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4209A164-2075-4759-8DFA-6F3A802B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680916" y="5889315"/>
              <a:ext cx="372318" cy="364405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57AC3CD8-4386-4F90-B640-692D2579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16308" y="5889315"/>
              <a:ext cx="372318" cy="364405"/>
            </a:xfrm>
            <a:prstGeom prst="rect">
              <a:avLst/>
            </a:prstGeom>
          </p:spPr>
        </p:pic>
      </p:grpSp>
      <p:sp>
        <p:nvSpPr>
          <p:cNvPr id="110" name="Arrow: Down 109">
            <a:extLst>
              <a:ext uri="{FF2B5EF4-FFF2-40B4-BE49-F238E27FC236}">
                <a16:creationId xmlns:a16="http://schemas.microsoft.com/office/drawing/2014/main" id="{E1B5B9EF-11DA-4A12-A9A4-7673D8370B3B}"/>
              </a:ext>
            </a:extLst>
          </p:cNvPr>
          <p:cNvSpPr/>
          <p:nvPr/>
        </p:nvSpPr>
        <p:spPr bwMode="auto">
          <a:xfrm>
            <a:off x="2849743" y="5505296"/>
            <a:ext cx="658805" cy="50534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4CCE925-07B5-49A9-A54C-005B4B506DC4}"/>
              </a:ext>
            </a:extLst>
          </p:cNvPr>
          <p:cNvSpPr txBox="1"/>
          <p:nvPr/>
        </p:nvSpPr>
        <p:spPr>
          <a:xfrm>
            <a:off x="6580494" y="2386306"/>
            <a:ext cx="5351575" cy="1284721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en-US" sz="2745" b="1" dirty="0"/>
              <a:t>Labeling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AV engine rules, Behavioral rules, ML classifiers</a:t>
            </a:r>
          </a:p>
        </p:txBody>
      </p: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3493B3D0-9C76-4F47-87A0-3510F3A438DA}"/>
              </a:ext>
            </a:extLst>
          </p:cNvPr>
          <p:cNvCxnSpPr>
            <a:cxnSpLocks/>
            <a:stCxn id="140" idx="1"/>
            <a:endCxn id="85" idx="7"/>
          </p:cNvCxnSpPr>
          <p:nvPr/>
        </p:nvCxnSpPr>
        <p:spPr>
          <a:xfrm rot="10800000">
            <a:off x="4205084" y="2879127"/>
            <a:ext cx="2375411" cy="1495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F835D22-CAF8-4A08-9215-F1BAE772F4A2}"/>
              </a:ext>
            </a:extLst>
          </p:cNvPr>
          <p:cNvCxnSpPr>
            <a:cxnSpLocks/>
            <a:stCxn id="24" idx="1"/>
            <a:endCxn id="70" idx="27"/>
          </p:cNvCxnSpPr>
          <p:nvPr/>
        </p:nvCxnSpPr>
        <p:spPr>
          <a:xfrm rot="10800000" flipV="1">
            <a:off x="4469726" y="1706613"/>
            <a:ext cx="2110769" cy="7097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</p:spTree>
    <p:extLst>
      <p:ext uri="{BB962C8B-B14F-4D97-AF65-F5344CB8AC3E}">
        <p14:creationId xmlns:p14="http://schemas.microsoft.com/office/powerpoint/2010/main" val="15612730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71F8031F-65E8-4036-97D7-C74D67D519D2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>
            <a:off x="3149533" y="3930493"/>
            <a:ext cx="3421653" cy="168680"/>
          </a:xfrm>
          <a:prstGeom prst="bentConnector3">
            <a:avLst>
              <a:gd name="adj1" fmla="val 21098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AD89BA-17C7-4D95-8192-D3B4832A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r>
              <a:rPr lang="en-US" dirty="0"/>
              <a:t>Email Protection</a:t>
            </a: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3D652042-36C8-4AE2-8693-E63AFFE20CDD}"/>
              </a:ext>
            </a:extLst>
          </p:cNvPr>
          <p:cNvSpPr/>
          <p:nvPr/>
        </p:nvSpPr>
        <p:spPr>
          <a:xfrm>
            <a:off x="873282" y="1614538"/>
            <a:ext cx="4611728" cy="4930336"/>
          </a:xfrm>
          <a:prstGeom prst="funnel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87A6B7-EEA7-4A00-858E-A2E1A1568311}"/>
              </a:ext>
            </a:extLst>
          </p:cNvPr>
          <p:cNvSpPr/>
          <p:nvPr/>
        </p:nvSpPr>
        <p:spPr bwMode="auto">
          <a:xfrm>
            <a:off x="1877967" y="4052209"/>
            <a:ext cx="2617839" cy="1432654"/>
          </a:xfrm>
          <a:prstGeom prst="ellipse">
            <a:avLst/>
          </a:pr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8020F4-66E0-4D64-928D-1A823BCAB677}"/>
              </a:ext>
            </a:extLst>
          </p:cNvPr>
          <p:cNvSpPr txBox="1"/>
          <p:nvPr/>
        </p:nvSpPr>
        <p:spPr>
          <a:xfrm>
            <a:off x="6571186" y="375839"/>
            <a:ext cx="5351575" cy="1520265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en-US" sz="2745" b="1" dirty="0"/>
              <a:t>Bucketing Functions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Attachment hash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Office Macro polymorphic hash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URLs, …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5BE91B3-5F40-4BBA-9587-DA3218D73AC6}"/>
              </a:ext>
            </a:extLst>
          </p:cNvPr>
          <p:cNvSpPr/>
          <p:nvPr/>
        </p:nvSpPr>
        <p:spPr bwMode="auto">
          <a:xfrm>
            <a:off x="1063898" y="1861238"/>
            <a:ext cx="4193742" cy="1993158"/>
          </a:xfrm>
          <a:prstGeom prst="ellipse">
            <a:avLst/>
          </a:prstGeom>
          <a:pattFill prst="dot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softEdge rad="127000"/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60A7BA1-9CE8-4B7E-91FB-0824871D6786}"/>
              </a:ext>
            </a:extLst>
          </p:cNvPr>
          <p:cNvSpPr/>
          <p:nvPr/>
        </p:nvSpPr>
        <p:spPr bwMode="auto">
          <a:xfrm>
            <a:off x="1678933" y="2235930"/>
            <a:ext cx="1052128" cy="1042603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809C5E7-CD8E-4FC3-BFF5-93CE39BD7D64}"/>
              </a:ext>
            </a:extLst>
          </p:cNvPr>
          <p:cNvSpPr/>
          <p:nvPr/>
        </p:nvSpPr>
        <p:spPr bwMode="auto">
          <a:xfrm>
            <a:off x="3629589" y="2122218"/>
            <a:ext cx="863984" cy="899537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B53D5CE-BBED-4B45-89E9-8AFF25360A4A}"/>
              </a:ext>
            </a:extLst>
          </p:cNvPr>
          <p:cNvSpPr/>
          <p:nvPr/>
        </p:nvSpPr>
        <p:spPr bwMode="auto">
          <a:xfrm rot="1999268">
            <a:off x="2876973" y="2826748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6D9CC23-27F0-4AE7-8F91-804A6E8589A4}"/>
              </a:ext>
            </a:extLst>
          </p:cNvPr>
          <p:cNvGrpSpPr/>
          <p:nvPr/>
        </p:nvGrpSpPr>
        <p:grpSpPr>
          <a:xfrm>
            <a:off x="1807790" y="2374786"/>
            <a:ext cx="766059" cy="711323"/>
            <a:chOff x="7165860" y="1461926"/>
            <a:chExt cx="781420" cy="725587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21A62BE-9B67-4562-9D04-6208451A0281}"/>
                </a:ext>
              </a:extLst>
            </p:cNvPr>
            <p:cNvSpPr/>
            <p:nvPr/>
          </p:nvSpPr>
          <p:spPr bwMode="auto">
            <a:xfrm>
              <a:off x="7311458" y="1461926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BA7692A-FDCC-41A6-9489-891053822C64}"/>
                </a:ext>
              </a:extLst>
            </p:cNvPr>
            <p:cNvSpPr/>
            <p:nvPr/>
          </p:nvSpPr>
          <p:spPr bwMode="auto">
            <a:xfrm>
              <a:off x="7165860" y="1722789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031247A-6A63-4883-8AFC-246BDFFE93BA}"/>
                </a:ext>
              </a:extLst>
            </p:cNvPr>
            <p:cNvSpPr/>
            <p:nvPr/>
          </p:nvSpPr>
          <p:spPr bwMode="auto">
            <a:xfrm>
              <a:off x="7484991" y="1696640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62ACA5-613A-4D18-B5DC-3B84E8858BE6}"/>
                </a:ext>
              </a:extLst>
            </p:cNvPr>
            <p:cNvSpPr/>
            <p:nvPr/>
          </p:nvSpPr>
          <p:spPr bwMode="auto">
            <a:xfrm rot="3990867">
              <a:off x="7756274" y="1606790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449D06-2B71-4A70-983B-B7F06FE9E7E2}"/>
                </a:ext>
              </a:extLst>
            </p:cNvPr>
            <p:cNvSpPr/>
            <p:nvPr/>
          </p:nvSpPr>
          <p:spPr bwMode="auto">
            <a:xfrm rot="3990867">
              <a:off x="7421579" y="1996507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C021DFF-9540-44F9-B7AF-1DDF0E492893}"/>
                </a:ext>
              </a:extLst>
            </p:cNvPr>
            <p:cNvSpPr/>
            <p:nvPr/>
          </p:nvSpPr>
          <p:spPr bwMode="auto">
            <a:xfrm rot="3990867">
              <a:off x="7740710" y="1970358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8B879C0-4D79-4396-9C1C-EC0634041638}"/>
              </a:ext>
            </a:extLst>
          </p:cNvPr>
          <p:cNvGrpSpPr/>
          <p:nvPr/>
        </p:nvGrpSpPr>
        <p:grpSpPr>
          <a:xfrm>
            <a:off x="2965533" y="2982483"/>
            <a:ext cx="453201" cy="540421"/>
            <a:chOff x="8346818" y="2081809"/>
            <a:chExt cx="462289" cy="55125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2F8F007-9FE3-4575-BC73-AB9BF52319D5}"/>
                </a:ext>
              </a:extLst>
            </p:cNvPr>
            <p:cNvSpPr/>
            <p:nvPr/>
          </p:nvSpPr>
          <p:spPr bwMode="auto">
            <a:xfrm>
              <a:off x="8346818" y="2168343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2E8DE64-B592-4769-804C-ABEB424202B0}"/>
                </a:ext>
              </a:extLst>
            </p:cNvPr>
            <p:cNvSpPr/>
            <p:nvPr/>
          </p:nvSpPr>
          <p:spPr bwMode="auto">
            <a:xfrm rot="3990867">
              <a:off x="8618101" y="2078493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56EAF8-6020-40FB-BAFD-D65E67BB0384}"/>
                </a:ext>
              </a:extLst>
            </p:cNvPr>
            <p:cNvSpPr/>
            <p:nvPr/>
          </p:nvSpPr>
          <p:spPr bwMode="auto">
            <a:xfrm rot="3990867">
              <a:off x="8602537" y="2442061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76206F-9FEE-4DCF-9E38-F2CA80485172}"/>
              </a:ext>
            </a:extLst>
          </p:cNvPr>
          <p:cNvGrpSpPr/>
          <p:nvPr/>
        </p:nvGrpSpPr>
        <p:grpSpPr>
          <a:xfrm>
            <a:off x="3774692" y="2226980"/>
            <a:ext cx="496858" cy="711323"/>
            <a:chOff x="9172202" y="1311156"/>
            <a:chExt cx="506821" cy="725587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CC3F70A-7971-4FB9-A26A-E94A1B67AD33}"/>
                </a:ext>
              </a:extLst>
            </p:cNvPr>
            <p:cNvGrpSpPr/>
            <p:nvPr/>
          </p:nvGrpSpPr>
          <p:grpSpPr>
            <a:xfrm>
              <a:off x="9172202" y="1311156"/>
              <a:ext cx="506821" cy="455185"/>
              <a:chOff x="9172202" y="1311156"/>
              <a:chExt cx="506821" cy="45518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E75666E-15C8-4932-8588-B5318C73CBC0}"/>
                  </a:ext>
                </a:extLst>
              </p:cNvPr>
              <p:cNvSpPr/>
              <p:nvPr/>
            </p:nvSpPr>
            <p:spPr bwMode="auto">
              <a:xfrm>
                <a:off x="9317800" y="1311156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23919D0-6497-47AC-A26F-03A8EB081A23}"/>
                  </a:ext>
                </a:extLst>
              </p:cNvPr>
              <p:cNvSpPr/>
              <p:nvPr/>
            </p:nvSpPr>
            <p:spPr bwMode="auto">
              <a:xfrm>
                <a:off x="9172202" y="1572019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297D04F-6940-473D-B1E6-BB6889907FCB}"/>
                  </a:ext>
                </a:extLst>
              </p:cNvPr>
              <p:cNvSpPr/>
              <p:nvPr/>
            </p:nvSpPr>
            <p:spPr bwMode="auto">
              <a:xfrm>
                <a:off x="9491333" y="1545870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E8E4FCE-2674-4C7B-96FB-F485CCDCFFB4}"/>
                </a:ext>
              </a:extLst>
            </p:cNvPr>
            <p:cNvSpPr/>
            <p:nvPr/>
          </p:nvSpPr>
          <p:spPr bwMode="auto">
            <a:xfrm rot="3990867">
              <a:off x="9427921" y="1845737"/>
              <a:ext cx="187690" cy="194322"/>
            </a:xfrm>
            <a:prstGeom prst="ellipse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CC6B9FCD-91FC-4D08-ACCC-CE70C6D1144D}"/>
              </a:ext>
            </a:extLst>
          </p:cNvPr>
          <p:cNvSpPr/>
          <p:nvPr/>
        </p:nvSpPr>
        <p:spPr bwMode="auto">
          <a:xfrm>
            <a:off x="1879332" y="4080163"/>
            <a:ext cx="2617839" cy="1432654"/>
          </a:xfrm>
          <a:prstGeom prst="ellipse">
            <a:avLst/>
          </a:prstGeom>
          <a:pattFill prst="dot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softEdge rad="127000"/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A24E6943-607B-4693-9B5A-EC7967FF46B9}"/>
              </a:ext>
            </a:extLst>
          </p:cNvPr>
          <p:cNvSpPr/>
          <p:nvPr/>
        </p:nvSpPr>
        <p:spPr bwMode="auto">
          <a:xfrm>
            <a:off x="2369602" y="4316616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5F26C21-2196-44AE-8BB0-93C2CDE0DFDB}"/>
              </a:ext>
            </a:extLst>
          </p:cNvPr>
          <p:cNvSpPr/>
          <p:nvPr/>
        </p:nvSpPr>
        <p:spPr bwMode="auto">
          <a:xfrm>
            <a:off x="2243100" y="4594921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F2A7D66C-B8AB-4E8A-9840-0D4181DAB14C}"/>
              </a:ext>
            </a:extLst>
          </p:cNvPr>
          <p:cNvSpPr/>
          <p:nvPr/>
        </p:nvSpPr>
        <p:spPr bwMode="auto">
          <a:xfrm>
            <a:off x="2501285" y="4594921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6A05AF1D-AFA7-461D-8708-3B51B44F9E5B}"/>
              </a:ext>
            </a:extLst>
          </p:cNvPr>
          <p:cNvSpPr/>
          <p:nvPr/>
        </p:nvSpPr>
        <p:spPr bwMode="auto">
          <a:xfrm>
            <a:off x="3657258" y="4281014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4DDF0B7E-8BCB-4B8F-BB23-627A3EA53405}"/>
              </a:ext>
            </a:extLst>
          </p:cNvPr>
          <p:cNvSpPr/>
          <p:nvPr/>
        </p:nvSpPr>
        <p:spPr bwMode="auto">
          <a:xfrm>
            <a:off x="3530755" y="4559319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A77103F7-7FB7-435D-9F49-A28DC0E4D941}"/>
              </a:ext>
            </a:extLst>
          </p:cNvPr>
          <p:cNvSpPr/>
          <p:nvPr/>
        </p:nvSpPr>
        <p:spPr bwMode="auto">
          <a:xfrm>
            <a:off x="3788941" y="4559319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6BF5D357-8B33-438B-8B93-56A5DC2DBD34}"/>
              </a:ext>
            </a:extLst>
          </p:cNvPr>
          <p:cNvSpPr/>
          <p:nvPr/>
        </p:nvSpPr>
        <p:spPr bwMode="auto">
          <a:xfrm>
            <a:off x="2968139" y="4915137"/>
            <a:ext cx="253005" cy="278305"/>
          </a:xfrm>
          <a:prstGeom prst="cub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61EBAD9-E9F6-4686-83B0-E9C900D1CB1A}"/>
              </a:ext>
            </a:extLst>
          </p:cNvPr>
          <p:cNvSpPr/>
          <p:nvPr/>
        </p:nvSpPr>
        <p:spPr bwMode="auto">
          <a:xfrm>
            <a:off x="3239532" y="4992649"/>
            <a:ext cx="253005" cy="278305"/>
          </a:xfrm>
          <a:prstGeom prst="cub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8174605-A7BA-4768-ADFE-1E7406B7A515}"/>
              </a:ext>
            </a:extLst>
          </p:cNvPr>
          <p:cNvSpPr/>
          <p:nvPr/>
        </p:nvSpPr>
        <p:spPr bwMode="auto">
          <a:xfrm>
            <a:off x="2172712" y="4279061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B8A564-1378-4D09-985C-9ADD4C7B2F2C}"/>
              </a:ext>
            </a:extLst>
          </p:cNvPr>
          <p:cNvSpPr/>
          <p:nvPr/>
        </p:nvSpPr>
        <p:spPr bwMode="auto">
          <a:xfrm>
            <a:off x="3424398" y="4218368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5CDA4A3-752B-4A80-A5AB-427442202E07}"/>
              </a:ext>
            </a:extLst>
          </p:cNvPr>
          <p:cNvSpPr/>
          <p:nvPr/>
        </p:nvSpPr>
        <p:spPr bwMode="auto">
          <a:xfrm rot="1079393">
            <a:off x="2856637" y="4747467"/>
            <a:ext cx="723230" cy="725036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7855B1A-0907-4A5A-9433-9AD5BB7E6125}"/>
              </a:ext>
            </a:extLst>
          </p:cNvPr>
          <p:cNvSpPr txBox="1"/>
          <p:nvPr/>
        </p:nvSpPr>
        <p:spPr>
          <a:xfrm>
            <a:off x="6571186" y="3281793"/>
            <a:ext cx="5351575" cy="1634759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lvl="0"/>
            <a:r>
              <a:rPr lang="en-US" sz="2745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</a:rPr>
              <a:t>Promotion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</a:rPr>
              <a:t>Customer attachments </a:t>
            </a:r>
            <a:endParaRPr lang="en-US" sz="2353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</a:endParaRP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</a:rPr>
              <a:t>Sudden surge on new attachment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</a:rPr>
              <a:t>Clicks on URL by multiple tenants</a:t>
            </a:r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F48ECC6-7621-4432-ACB9-1A16AB497E5B}"/>
              </a:ext>
            </a:extLst>
          </p:cNvPr>
          <p:cNvSpPr/>
          <p:nvPr/>
        </p:nvSpPr>
        <p:spPr bwMode="auto">
          <a:xfrm>
            <a:off x="2827185" y="3680539"/>
            <a:ext cx="658805" cy="7752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CD1A3F5-AEA3-4D3D-AB58-7D8579576786}"/>
              </a:ext>
            </a:extLst>
          </p:cNvPr>
          <p:cNvSpPr/>
          <p:nvPr/>
        </p:nvSpPr>
        <p:spPr bwMode="auto">
          <a:xfrm>
            <a:off x="2507566" y="5683613"/>
            <a:ext cx="1372226" cy="609412"/>
          </a:xfrm>
          <a:prstGeom prst="ellipse">
            <a:avLst/>
          </a:pr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E2A03E6-0C3F-4C00-AAA5-71AC9D301258}"/>
              </a:ext>
            </a:extLst>
          </p:cNvPr>
          <p:cNvSpPr txBox="1"/>
          <p:nvPr/>
        </p:nvSpPr>
        <p:spPr>
          <a:xfrm>
            <a:off x="6571186" y="4992649"/>
            <a:ext cx="5360883" cy="1634759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en-US" sz="2745" b="1" dirty="0"/>
              <a:t>Guided Automatic Learning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AV Rescan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Cache Purging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ML Retraining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FDCD97-D1E9-437C-9247-626DAE389FD3}"/>
              </a:ext>
            </a:extLst>
          </p:cNvPr>
          <p:cNvGrpSpPr/>
          <p:nvPr/>
        </p:nvGrpSpPr>
        <p:grpSpPr>
          <a:xfrm>
            <a:off x="-29491" y="3380459"/>
            <a:ext cx="2183814" cy="2707229"/>
            <a:chOff x="1589033" y="2441404"/>
            <a:chExt cx="2227604" cy="2761515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3E9A5DFE-6B19-40C1-A164-3CCC8A26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gridSize="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221558" flipV="1">
              <a:off x="1322077" y="2708360"/>
              <a:ext cx="2761515" cy="2227604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3D3B3EF-32E8-455D-A1F9-B8E6F4F0F334}"/>
                </a:ext>
              </a:extLst>
            </p:cNvPr>
            <p:cNvSpPr/>
            <p:nvPr/>
          </p:nvSpPr>
          <p:spPr>
            <a:xfrm>
              <a:off x="1958364" y="3623450"/>
              <a:ext cx="1298753" cy="523220"/>
            </a:xfrm>
            <a:prstGeom prst="rect">
              <a:avLst/>
            </a:prstGeom>
            <a:noFill/>
          </p:spPr>
          <p:txBody>
            <a:bodyPr wrap="none" lIns="89642" tIns="44821" rIns="89642" bIns="44821">
              <a:spAutoFit/>
            </a:bodyPr>
            <a:lstStyle/>
            <a:p>
              <a:pPr algn="ctr"/>
              <a:r>
                <a:rPr lang="en-US" sz="2745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Signals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8E78AE2-6F58-402B-BAB5-0B2C7638498D}"/>
              </a:ext>
            </a:extLst>
          </p:cNvPr>
          <p:cNvGrpSpPr/>
          <p:nvPr/>
        </p:nvGrpSpPr>
        <p:grpSpPr>
          <a:xfrm>
            <a:off x="3955029" y="4024732"/>
            <a:ext cx="2183814" cy="2707229"/>
            <a:chOff x="2780194" y="3026856"/>
            <a:chExt cx="2227604" cy="2761515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BE9A56A-1F67-4ACE-A66F-817162195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378442">
              <a:off x="2513238" y="3293812"/>
              <a:ext cx="2761515" cy="2227604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885FB86-1A53-4FC7-A42F-2E325E8FA07C}"/>
                </a:ext>
              </a:extLst>
            </p:cNvPr>
            <p:cNvSpPr/>
            <p:nvPr/>
          </p:nvSpPr>
          <p:spPr>
            <a:xfrm>
              <a:off x="3170015" y="3623450"/>
              <a:ext cx="1430070" cy="523220"/>
            </a:xfrm>
            <a:prstGeom prst="rect">
              <a:avLst/>
            </a:prstGeom>
            <a:noFill/>
          </p:spPr>
          <p:txBody>
            <a:bodyPr wrap="none" lIns="89642" tIns="44821" rIns="89642" bIns="44821">
              <a:spAutoFit/>
            </a:bodyPr>
            <a:lstStyle/>
            <a:p>
              <a:pPr algn="ctr"/>
              <a:r>
                <a:rPr lang="en-US" sz="2745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Verdicts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C74E73F-241D-4260-A7B4-F93EF572B891}"/>
              </a:ext>
            </a:extLst>
          </p:cNvPr>
          <p:cNvSpPr/>
          <p:nvPr/>
        </p:nvSpPr>
        <p:spPr>
          <a:xfrm>
            <a:off x="541659" y="6405738"/>
            <a:ext cx="5167440" cy="512935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274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Higher dimensional, Global view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C277C8C-442D-4F98-B3F7-ABFC4493CC83}"/>
              </a:ext>
            </a:extLst>
          </p:cNvPr>
          <p:cNvSpPr/>
          <p:nvPr/>
        </p:nvSpPr>
        <p:spPr>
          <a:xfrm>
            <a:off x="376524" y="1088600"/>
            <a:ext cx="5560125" cy="512935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/>
            <a:r>
              <a:rPr lang="en-US" sz="274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Lower dimensional, Individual view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3BEE9BF-97E3-4AC6-BB3F-D83AFBD39CCA}"/>
              </a:ext>
            </a:extLst>
          </p:cNvPr>
          <p:cNvGrpSpPr/>
          <p:nvPr/>
        </p:nvGrpSpPr>
        <p:grpSpPr>
          <a:xfrm>
            <a:off x="2389629" y="5600481"/>
            <a:ext cx="1477702" cy="808697"/>
            <a:chOff x="7747601" y="5676004"/>
            <a:chExt cx="1507333" cy="824913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27D8ECE-1821-4E58-9DC6-BA55E8B69FFB}"/>
                </a:ext>
              </a:extLst>
            </p:cNvPr>
            <p:cNvSpPr/>
            <p:nvPr/>
          </p:nvSpPr>
          <p:spPr bwMode="auto">
            <a:xfrm>
              <a:off x="7747601" y="5676004"/>
              <a:ext cx="1507333" cy="824913"/>
            </a:xfrm>
            <a:prstGeom prst="ellipse">
              <a:avLst/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softEdge rad="127000"/>
            </a:effectLst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765" dirty="0"/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4209A164-2075-4759-8DFA-6F3A802B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680916" y="5889315"/>
              <a:ext cx="372318" cy="364405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57AC3CD8-4386-4F90-B640-692D2579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16308" y="5889315"/>
              <a:ext cx="372318" cy="364405"/>
            </a:xfrm>
            <a:prstGeom prst="rect">
              <a:avLst/>
            </a:prstGeom>
          </p:spPr>
        </p:pic>
      </p:grpSp>
      <p:sp>
        <p:nvSpPr>
          <p:cNvPr id="110" name="Arrow: Down 109">
            <a:extLst>
              <a:ext uri="{FF2B5EF4-FFF2-40B4-BE49-F238E27FC236}">
                <a16:creationId xmlns:a16="http://schemas.microsoft.com/office/drawing/2014/main" id="{E1B5B9EF-11DA-4A12-A9A4-7673D8370B3B}"/>
              </a:ext>
            </a:extLst>
          </p:cNvPr>
          <p:cNvSpPr/>
          <p:nvPr/>
        </p:nvSpPr>
        <p:spPr bwMode="auto">
          <a:xfrm>
            <a:off x="2849743" y="5505296"/>
            <a:ext cx="658805" cy="50534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4CCE925-07B5-49A9-A54C-005B4B506DC4}"/>
              </a:ext>
            </a:extLst>
          </p:cNvPr>
          <p:cNvSpPr txBox="1"/>
          <p:nvPr/>
        </p:nvSpPr>
        <p:spPr>
          <a:xfrm>
            <a:off x="6571186" y="1943475"/>
            <a:ext cx="5351575" cy="1284721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en-US" sz="2745" b="1" dirty="0"/>
              <a:t>Labeling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Behavioral rules, ML classifiers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r>
              <a:rPr lang="en-US" sz="2353" dirty="0"/>
              <a:t>Reputation Cache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endParaRPr lang="en-US" sz="2353" dirty="0"/>
          </a:p>
        </p:txBody>
      </p: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3493B3D0-9C76-4F47-87A0-3510F3A438DA}"/>
              </a:ext>
            </a:extLst>
          </p:cNvPr>
          <p:cNvCxnSpPr>
            <a:cxnSpLocks/>
            <a:stCxn id="140" idx="1"/>
          </p:cNvCxnSpPr>
          <p:nvPr/>
        </p:nvCxnSpPr>
        <p:spPr>
          <a:xfrm rot="10800000" flipV="1">
            <a:off x="4203028" y="2585835"/>
            <a:ext cx="2368158" cy="2182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F835D22-CAF8-4A08-9215-F1BAE772F4A2}"/>
              </a:ext>
            </a:extLst>
          </p:cNvPr>
          <p:cNvCxnSpPr>
            <a:cxnSpLocks/>
            <a:stCxn id="24" idx="1"/>
            <a:endCxn id="70" idx="27"/>
          </p:cNvCxnSpPr>
          <p:nvPr/>
        </p:nvCxnSpPr>
        <p:spPr>
          <a:xfrm rot="10800000" flipV="1">
            <a:off x="4469727" y="1135972"/>
            <a:ext cx="2101460" cy="12803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</p:spTree>
    <p:extLst>
      <p:ext uri="{BB962C8B-B14F-4D97-AF65-F5344CB8AC3E}">
        <p14:creationId xmlns:p14="http://schemas.microsoft.com/office/powerpoint/2010/main" val="21515017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32258-CD72-44CA-9320-D0B0DEB8E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5543762"/>
          </a:xfrm>
        </p:spPr>
        <p:txBody>
          <a:bodyPr/>
          <a:lstStyle/>
          <a:p>
            <a:r>
              <a:rPr lang="en-US" sz="3137" dirty="0"/>
              <a:t>Customers bring their adversaries with them</a:t>
            </a:r>
          </a:p>
          <a:p>
            <a:pPr lvl="1"/>
            <a:r>
              <a:rPr lang="en-US" sz="1569" dirty="0"/>
              <a:t>Workload traffic is the key to insight</a:t>
            </a:r>
          </a:p>
          <a:p>
            <a:pPr lvl="1"/>
            <a:r>
              <a:rPr lang="en-US" sz="1569" dirty="0"/>
              <a:t>Customer diversity across geos, industry verticals, size, and threat profile are important</a:t>
            </a:r>
          </a:p>
          <a:p>
            <a:r>
              <a:rPr lang="en-US" sz="3137" dirty="0"/>
              <a:t>Now-Near-Deep systems meet a variety of needs:</a:t>
            </a:r>
          </a:p>
          <a:p>
            <a:pPr lvl="1"/>
            <a:r>
              <a:rPr lang="en-US" sz="1569" dirty="0"/>
              <a:t>Response in milliseconds combined with deep analysis that takes hours or days</a:t>
            </a:r>
          </a:p>
          <a:p>
            <a:pPr lvl="1"/>
            <a:r>
              <a:rPr lang="en-US" sz="1569" dirty="0"/>
              <a:t>Seen in use across email, endpoint, and cloud</a:t>
            </a:r>
          </a:p>
          <a:p>
            <a:r>
              <a:rPr lang="en-US" sz="3137" dirty="0"/>
              <a:t>Privacy</a:t>
            </a:r>
          </a:p>
          <a:p>
            <a:pPr lvl="1"/>
            <a:r>
              <a:rPr lang="en-US" sz="1765" dirty="0"/>
              <a:t>A well tailored approach to privacy can help ensure sufficient data to feed the data pump.  </a:t>
            </a:r>
          </a:p>
          <a:p>
            <a:pPr lvl="1"/>
            <a:r>
              <a:rPr lang="en-US" sz="1765" dirty="0"/>
              <a:t>Regional data-centers, progressive collection, transparency on what is collected, opt-in/opt-out. Minimize PII/OII impact.</a:t>
            </a:r>
          </a:p>
          <a:p>
            <a:r>
              <a:rPr lang="en-US" sz="3137" dirty="0"/>
              <a:t>Builders</a:t>
            </a:r>
          </a:p>
          <a:p>
            <a:pPr lvl="1"/>
            <a:r>
              <a:rPr lang="en-US" sz="1765" dirty="0"/>
              <a:t>Exchange Signals not data</a:t>
            </a:r>
          </a:p>
          <a:p>
            <a:pPr lvl="1"/>
            <a:r>
              <a:rPr lang="en-US" sz="1765" dirty="0"/>
              <a:t>Seek diverse data, not just more of it</a:t>
            </a:r>
          </a:p>
          <a:p>
            <a:r>
              <a:rPr lang="en-US" sz="3137" dirty="0"/>
              <a:t>Defenders</a:t>
            </a:r>
          </a:p>
          <a:p>
            <a:pPr lvl="1"/>
            <a:r>
              <a:rPr lang="en-US" sz="1765" dirty="0"/>
              <a:t>How can you augment with your own signals?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E0B419-FC06-4B74-8BC0-8F02DC51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closing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632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2C3CB7-84ED-445A-A1EE-6C43A762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Tenants bring their adversaries with them</a:t>
            </a:r>
          </a:p>
        </p:txBody>
      </p:sp>
    </p:spTree>
    <p:extLst>
      <p:ext uri="{BB962C8B-B14F-4D97-AF65-F5344CB8AC3E}">
        <p14:creationId xmlns:p14="http://schemas.microsoft.com/office/powerpoint/2010/main" val="132563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96AF2B-0491-4007-B26A-80688E63FD34}"/>
              </a:ext>
            </a:extLst>
          </p:cNvPr>
          <p:cNvGrpSpPr/>
          <p:nvPr/>
        </p:nvGrpSpPr>
        <p:grpSpPr>
          <a:xfrm>
            <a:off x="519033" y="1452926"/>
            <a:ext cx="8118683" cy="4940186"/>
            <a:chOff x="527956" y="1481038"/>
            <a:chExt cx="8283637" cy="5040560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E6E33BBF-876C-4359-8A26-19630960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020788"/>
              <a:ext cx="450850" cy="541338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lithium</a:t>
              </a:r>
            </a:p>
          </p:txBody>
        </p:sp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7B3728DA-EDCD-4B2F-8F41-9EFAE663C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56212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sodium</a:t>
              </a:r>
            </a:p>
          </p:txBody>
        </p: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34B4742C-0378-4DCD-91DB-DA8741B6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1018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K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potassium</a:t>
              </a: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011C5938-B569-479D-89B5-0646593A5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6416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Rb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rubidium </a:t>
              </a: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D42D4DE3-4912-4D47-B20E-EEA2BE8D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1813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Cs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caesium</a:t>
              </a: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4E2D10B0-27F4-42D3-BF20-484D55B63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722713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francium</a:t>
              </a:r>
            </a:p>
          </p:txBody>
        </p:sp>
        <p:sp>
          <p:nvSpPr>
            <p:cNvPr id="9" name="Rectangle 30">
              <a:extLst>
                <a:ext uri="{FF2B5EF4-FFF2-40B4-BE49-F238E27FC236}">
                  <a16:creationId xmlns:a16="http://schemas.microsoft.com/office/drawing/2014/main" id="{1B3842EC-6EC9-41FC-BA72-B3623C946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020788"/>
              <a:ext cx="449263" cy="541338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beryllium</a:t>
              </a: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D501ECFC-0D40-4D78-8534-3EA87BD9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5621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Mg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magnesium</a:t>
              </a: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B0945C7C-9395-4E31-A35E-02FFF03F5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1018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calcium</a:t>
              </a:r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0551A1A7-DF5A-4E40-B0F7-5C397DEC6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6416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strontium</a:t>
              </a:r>
            </a:p>
          </p:txBody>
        </p:sp>
        <p:sp>
          <p:nvSpPr>
            <p:cNvPr id="13" name="Rectangle 34">
              <a:extLst>
                <a:ext uri="{FF2B5EF4-FFF2-40B4-BE49-F238E27FC236}">
                  <a16:creationId xmlns:a16="http://schemas.microsoft.com/office/drawing/2014/main" id="{EAEE52B2-2F34-4CD5-955F-959802615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1813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barium</a:t>
              </a:r>
            </a:p>
          </p:txBody>
        </p:sp>
        <p:sp>
          <p:nvSpPr>
            <p:cNvPr id="14" name="Rectangle 35">
              <a:extLst>
                <a:ext uri="{FF2B5EF4-FFF2-40B4-BE49-F238E27FC236}">
                  <a16:creationId xmlns:a16="http://schemas.microsoft.com/office/drawing/2014/main" id="{74C466DF-3216-4DFE-81AB-96F97D4C4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radium</a:t>
              </a:r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A9C8CECE-2DC9-4E17-948D-203EE867A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68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58649FD5-0E68-409A-BA62-295BA7AC1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68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05E01000-94E6-4156-8068-5BC7DDE98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Sc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scandium</a:t>
              </a: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CD405007-AE4D-48C7-B04F-4FD38FBAE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yttrium</a:t>
              </a:r>
            </a:p>
          </p:txBody>
        </p:sp>
        <p:sp>
          <p:nvSpPr>
            <p:cNvPr id="19" name="Rectangle 82">
              <a:extLst>
                <a:ext uri="{FF2B5EF4-FFF2-40B4-BE49-F238E27FC236}">
                  <a16:creationId xmlns:a16="http://schemas.microsoft.com/office/drawing/2014/main" id="{A6864314-42F9-4246-90D6-DA67D4CD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titanium</a:t>
              </a:r>
            </a:p>
          </p:txBody>
        </p:sp>
        <p:sp>
          <p:nvSpPr>
            <p:cNvPr id="20" name="Rectangle 83">
              <a:extLst>
                <a:ext uri="{FF2B5EF4-FFF2-40B4-BE49-F238E27FC236}">
                  <a16:creationId xmlns:a16="http://schemas.microsoft.com/office/drawing/2014/main" id="{C878141E-7B75-408B-AF47-7A37328A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Zr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zirconium</a:t>
              </a: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EBAB89AB-3AB9-4ADF-8F07-66EBFBA9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Hf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hafnium</a:t>
              </a:r>
            </a:p>
          </p:txBody>
        </p:sp>
        <p:sp>
          <p:nvSpPr>
            <p:cNvPr id="22" name="Rectangle 88">
              <a:extLst>
                <a:ext uri="{FF2B5EF4-FFF2-40B4-BE49-F238E27FC236}">
                  <a16:creationId xmlns:a16="http://schemas.microsoft.com/office/drawing/2014/main" id="{83FDD903-1C59-438D-9CAA-08DC81551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V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vanadium</a:t>
              </a:r>
            </a:p>
          </p:txBody>
        </p:sp>
        <p:sp>
          <p:nvSpPr>
            <p:cNvPr id="23" name="Rectangle 89">
              <a:extLst>
                <a:ext uri="{FF2B5EF4-FFF2-40B4-BE49-F238E27FC236}">
                  <a16:creationId xmlns:a16="http://schemas.microsoft.com/office/drawing/2014/main" id="{D4A43E61-BDDD-496C-A110-EEE4ECE13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Nb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niobium</a:t>
              </a:r>
            </a:p>
          </p:txBody>
        </p:sp>
        <p:sp>
          <p:nvSpPr>
            <p:cNvPr id="24" name="Rectangle 94">
              <a:extLst>
                <a:ext uri="{FF2B5EF4-FFF2-40B4-BE49-F238E27FC236}">
                  <a16:creationId xmlns:a16="http://schemas.microsoft.com/office/drawing/2014/main" id="{BBFDD02A-AD37-43AD-9059-45B97D87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1018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  <a:r>
                <a:rPr kumimoji="0" lang="en-GB" sz="490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chromium</a:t>
              </a:r>
            </a:p>
          </p:txBody>
        </p:sp>
        <p:sp>
          <p:nvSpPr>
            <p:cNvPr id="25" name="Rectangle 95">
              <a:extLst>
                <a:ext uri="{FF2B5EF4-FFF2-40B4-BE49-F238E27FC236}">
                  <a16:creationId xmlns:a16="http://schemas.microsoft.com/office/drawing/2014/main" id="{9B948233-418B-4DBB-BEB7-239E66A49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molybdenum</a:t>
              </a:r>
            </a:p>
          </p:txBody>
        </p:sp>
        <p:sp>
          <p:nvSpPr>
            <p:cNvPr id="26" name="Rectangle 100">
              <a:extLst>
                <a:ext uri="{FF2B5EF4-FFF2-40B4-BE49-F238E27FC236}">
                  <a16:creationId xmlns:a16="http://schemas.microsoft.com/office/drawing/2014/main" id="{10A0C305-33FA-496E-81B3-EEFC3CB90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Mn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manganese</a:t>
              </a:r>
            </a:p>
          </p:txBody>
        </p:sp>
        <p:sp>
          <p:nvSpPr>
            <p:cNvPr id="27" name="Rectangle 101">
              <a:extLst>
                <a:ext uri="{FF2B5EF4-FFF2-40B4-BE49-F238E27FC236}">
                  <a16:creationId xmlns:a16="http://schemas.microsoft.com/office/drawing/2014/main" id="{2627E1D0-257F-4264-81F7-0A9D23392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Tc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technetium</a:t>
              </a:r>
            </a:p>
          </p:txBody>
        </p:sp>
        <p:sp>
          <p:nvSpPr>
            <p:cNvPr id="28" name="Rectangle 103">
              <a:extLst>
                <a:ext uri="{FF2B5EF4-FFF2-40B4-BE49-F238E27FC236}">
                  <a16:creationId xmlns:a16="http://schemas.microsoft.com/office/drawing/2014/main" id="{65E78891-DDFB-4376-BB3F-F27C052E6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Fe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iron</a:t>
              </a:r>
            </a:p>
          </p:txBody>
        </p:sp>
        <p:sp>
          <p:nvSpPr>
            <p:cNvPr id="29" name="Rectangle 104">
              <a:extLst>
                <a:ext uri="{FF2B5EF4-FFF2-40B4-BE49-F238E27FC236}">
                  <a16:creationId xmlns:a16="http://schemas.microsoft.com/office/drawing/2014/main" id="{3AD14EF2-842A-4BF1-8F5B-3323805A4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ruthenium</a:t>
              </a:r>
            </a:p>
          </p:txBody>
        </p:sp>
        <p:sp>
          <p:nvSpPr>
            <p:cNvPr id="30" name="Rectangle 106">
              <a:extLst>
                <a:ext uri="{FF2B5EF4-FFF2-40B4-BE49-F238E27FC236}">
                  <a16:creationId xmlns:a16="http://schemas.microsoft.com/office/drawing/2014/main" id="{1D167E7F-C0A6-4AC1-9B98-DCB96224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cobalt</a:t>
              </a:r>
            </a:p>
          </p:txBody>
        </p:sp>
        <p:sp>
          <p:nvSpPr>
            <p:cNvPr id="31" name="Rectangle 107">
              <a:extLst>
                <a:ext uri="{FF2B5EF4-FFF2-40B4-BE49-F238E27FC236}">
                  <a16:creationId xmlns:a16="http://schemas.microsoft.com/office/drawing/2014/main" id="{89673254-FE02-4A33-8EA8-E4F78745F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Rh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rhodium</a:t>
              </a:r>
            </a:p>
          </p:txBody>
        </p:sp>
        <p:sp>
          <p:nvSpPr>
            <p:cNvPr id="32" name="Rectangle 109">
              <a:extLst>
                <a:ext uri="{FF2B5EF4-FFF2-40B4-BE49-F238E27FC236}">
                  <a16:creationId xmlns:a16="http://schemas.microsoft.com/office/drawing/2014/main" id="{19208E80-DDA9-49A2-B1D1-5CA36CCA1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nickel</a:t>
              </a:r>
            </a:p>
          </p:txBody>
        </p:sp>
        <p:sp>
          <p:nvSpPr>
            <p:cNvPr id="33" name="Rectangle 110">
              <a:extLst>
                <a:ext uri="{FF2B5EF4-FFF2-40B4-BE49-F238E27FC236}">
                  <a16:creationId xmlns:a16="http://schemas.microsoft.com/office/drawing/2014/main" id="{2618CA54-DF8D-493A-9AE2-A494259B3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Pd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palladium</a:t>
              </a:r>
            </a:p>
          </p:txBody>
        </p:sp>
        <p:sp>
          <p:nvSpPr>
            <p:cNvPr id="34" name="Rectangle 112">
              <a:extLst>
                <a:ext uri="{FF2B5EF4-FFF2-40B4-BE49-F238E27FC236}">
                  <a16:creationId xmlns:a16="http://schemas.microsoft.com/office/drawing/2014/main" id="{CFE5E1CC-E88A-47C9-AA17-A53953EC1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Cu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copper</a:t>
              </a:r>
            </a:p>
          </p:txBody>
        </p:sp>
        <p:sp>
          <p:nvSpPr>
            <p:cNvPr id="35" name="Rectangle 113">
              <a:extLst>
                <a:ext uri="{FF2B5EF4-FFF2-40B4-BE49-F238E27FC236}">
                  <a16:creationId xmlns:a16="http://schemas.microsoft.com/office/drawing/2014/main" id="{52BF75D9-B2CF-4FEB-B550-78468AAD5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Ag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silver</a:t>
              </a:r>
            </a:p>
          </p:txBody>
        </p:sp>
        <p:sp>
          <p:nvSpPr>
            <p:cNvPr id="36" name="Rectangle 115">
              <a:extLst>
                <a:ext uri="{FF2B5EF4-FFF2-40B4-BE49-F238E27FC236}">
                  <a16:creationId xmlns:a16="http://schemas.microsoft.com/office/drawing/2014/main" id="{CDA7A80E-B04C-4651-ADBC-603B48281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Zn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zinc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3213E32A-D2FB-43E9-A445-F562FB6A6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Cd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cadminium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Rectangle 120">
              <a:extLst>
                <a:ext uri="{FF2B5EF4-FFF2-40B4-BE49-F238E27FC236}">
                  <a16:creationId xmlns:a16="http://schemas.microsoft.com/office/drawing/2014/main" id="{A1B41C0E-7371-4BE3-89D8-BD7C9A71F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tantalum</a:t>
              </a:r>
            </a:p>
          </p:txBody>
        </p:sp>
        <p:sp>
          <p:nvSpPr>
            <p:cNvPr id="39" name="Rectangle 121">
              <a:extLst>
                <a:ext uri="{FF2B5EF4-FFF2-40B4-BE49-F238E27FC236}">
                  <a16:creationId xmlns:a16="http://schemas.microsoft.com/office/drawing/2014/main" id="{1BDF0210-D6C8-4F5B-A66C-5BB7F49C9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tungsten</a:t>
              </a:r>
            </a:p>
          </p:txBody>
        </p:sp>
        <p:sp>
          <p:nvSpPr>
            <p:cNvPr id="40" name="Rectangle 122">
              <a:extLst>
                <a:ext uri="{FF2B5EF4-FFF2-40B4-BE49-F238E27FC236}">
                  <a16:creationId xmlns:a16="http://schemas.microsoft.com/office/drawing/2014/main" id="{90B69BA8-790D-4B5E-A391-A7C808C70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rhenium</a:t>
              </a:r>
            </a:p>
          </p:txBody>
        </p:sp>
        <p:sp>
          <p:nvSpPr>
            <p:cNvPr id="41" name="Rectangle 123">
              <a:extLst>
                <a:ext uri="{FF2B5EF4-FFF2-40B4-BE49-F238E27FC236}">
                  <a16:creationId xmlns:a16="http://schemas.microsoft.com/office/drawing/2014/main" id="{588023B5-F87E-4252-B2FE-FEC99F7E6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Os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osminium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Rectangle 124">
              <a:extLst>
                <a:ext uri="{FF2B5EF4-FFF2-40B4-BE49-F238E27FC236}">
                  <a16:creationId xmlns:a16="http://schemas.microsoft.com/office/drawing/2014/main" id="{54FDB08E-775A-45BB-A6A4-870E24AE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iridium</a:t>
              </a:r>
            </a:p>
          </p:txBody>
        </p:sp>
        <p:sp>
          <p:nvSpPr>
            <p:cNvPr id="43" name="Rectangle 125">
              <a:extLst>
                <a:ext uri="{FF2B5EF4-FFF2-40B4-BE49-F238E27FC236}">
                  <a16:creationId xmlns:a16="http://schemas.microsoft.com/office/drawing/2014/main" id="{F2B3875C-5AD3-46C9-92AA-14A55791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Pt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platinum</a:t>
              </a:r>
            </a:p>
          </p:txBody>
        </p:sp>
        <p:sp>
          <p:nvSpPr>
            <p:cNvPr id="44" name="Rectangle 126">
              <a:extLst>
                <a:ext uri="{FF2B5EF4-FFF2-40B4-BE49-F238E27FC236}">
                  <a16:creationId xmlns:a16="http://schemas.microsoft.com/office/drawing/2014/main" id="{B56FF875-85E1-42C0-90BC-BE9466297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Au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gold</a:t>
              </a:r>
            </a:p>
          </p:txBody>
        </p:sp>
        <p:sp>
          <p:nvSpPr>
            <p:cNvPr id="45" name="Rectangle 127">
              <a:extLst>
                <a:ext uri="{FF2B5EF4-FFF2-40B4-BE49-F238E27FC236}">
                  <a16:creationId xmlns:a16="http://schemas.microsoft.com/office/drawing/2014/main" id="{C280A1DF-455E-487A-A160-417F5918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Hg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mercury</a:t>
              </a:r>
            </a:p>
          </p:txBody>
        </p:sp>
        <p:sp>
          <p:nvSpPr>
            <p:cNvPr id="46" name="Rectangle 128">
              <a:extLst>
                <a:ext uri="{FF2B5EF4-FFF2-40B4-BE49-F238E27FC236}">
                  <a16:creationId xmlns:a16="http://schemas.microsoft.com/office/drawing/2014/main" id="{A8AA512E-01C2-4F48-91DF-9C5D70022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020788"/>
              <a:ext cx="449262" cy="541338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boron</a:t>
              </a:r>
            </a:p>
          </p:txBody>
        </p:sp>
        <p:sp>
          <p:nvSpPr>
            <p:cNvPr id="47" name="Rectangle 129">
              <a:extLst>
                <a:ext uri="{FF2B5EF4-FFF2-40B4-BE49-F238E27FC236}">
                  <a16:creationId xmlns:a16="http://schemas.microsoft.com/office/drawing/2014/main" id="{4C054890-3E4C-43FB-A790-7D35DD6B0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562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silicon</a:t>
              </a:r>
            </a:p>
          </p:txBody>
        </p:sp>
        <p:sp>
          <p:nvSpPr>
            <p:cNvPr id="48" name="Rectangle 130">
              <a:extLst>
                <a:ext uri="{FF2B5EF4-FFF2-40B4-BE49-F238E27FC236}">
                  <a16:creationId xmlns:a16="http://schemas.microsoft.com/office/drawing/2014/main" id="{F9BFC105-5C12-453E-9D12-9298AF043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Ge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geramanium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Rectangle 131">
              <a:extLst>
                <a:ext uri="{FF2B5EF4-FFF2-40B4-BE49-F238E27FC236}">
                  <a16:creationId xmlns:a16="http://schemas.microsoft.com/office/drawing/2014/main" id="{7EF610B8-5554-4EF8-9076-38353766E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As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arsenic</a:t>
              </a:r>
            </a:p>
          </p:txBody>
        </p:sp>
        <p:sp>
          <p:nvSpPr>
            <p:cNvPr id="50" name="Rectangle 132">
              <a:extLst>
                <a:ext uri="{FF2B5EF4-FFF2-40B4-BE49-F238E27FC236}">
                  <a16:creationId xmlns:a16="http://schemas.microsoft.com/office/drawing/2014/main" id="{240197CD-D0D7-4B16-817C-746809529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64162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Sb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antimoney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" name="Rectangle 133">
              <a:extLst>
                <a:ext uri="{FF2B5EF4-FFF2-40B4-BE49-F238E27FC236}">
                  <a16:creationId xmlns:a16="http://schemas.microsoft.com/office/drawing/2014/main" id="{7D84C96A-6997-4A9D-8F55-4C0F5E96A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641626"/>
              <a:ext cx="449262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Te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tellurium</a:t>
              </a:r>
            </a:p>
          </p:txBody>
        </p:sp>
        <p:sp>
          <p:nvSpPr>
            <p:cNvPr id="52" name="Rectangle 134">
              <a:extLst>
                <a:ext uri="{FF2B5EF4-FFF2-40B4-BE49-F238E27FC236}">
                  <a16:creationId xmlns:a16="http://schemas.microsoft.com/office/drawing/2014/main" id="{F4D6A498-CB0C-4C57-B689-0B06C30DE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polonium</a:t>
              </a: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F71565EA-51EF-4987-BE10-54284937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1481038"/>
              <a:ext cx="450850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hydrogen</a:t>
              </a:r>
            </a:p>
          </p:txBody>
        </p:sp>
        <p:sp>
          <p:nvSpPr>
            <p:cNvPr id="54" name="Rectangle 138">
              <a:extLst>
                <a:ext uri="{FF2B5EF4-FFF2-40B4-BE49-F238E27FC236}">
                  <a16:creationId xmlns:a16="http://schemas.microsoft.com/office/drawing/2014/main" id="{23DD5878-44B1-4E20-96B9-C096BA4F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020788"/>
              <a:ext cx="449263" cy="541338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carbon</a:t>
              </a:r>
            </a:p>
          </p:txBody>
        </p:sp>
        <p:sp>
          <p:nvSpPr>
            <p:cNvPr id="55" name="Rectangle 139">
              <a:extLst>
                <a:ext uri="{FF2B5EF4-FFF2-40B4-BE49-F238E27FC236}">
                  <a16:creationId xmlns:a16="http://schemas.microsoft.com/office/drawing/2014/main" id="{48F3444D-6FE1-41CD-A094-E68DD4A9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562126"/>
              <a:ext cx="449263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phosphorous</a:t>
              </a:r>
            </a:p>
          </p:txBody>
        </p:sp>
        <p:sp>
          <p:nvSpPr>
            <p:cNvPr id="56" name="Rectangle 140">
              <a:extLst>
                <a:ext uri="{FF2B5EF4-FFF2-40B4-BE49-F238E27FC236}">
                  <a16:creationId xmlns:a16="http://schemas.microsoft.com/office/drawing/2014/main" id="{3DCA766A-756A-4CDE-A157-9746906C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020788"/>
              <a:ext cx="449263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nitrogen</a:t>
              </a:r>
            </a:p>
          </p:txBody>
        </p:sp>
        <p:sp>
          <p:nvSpPr>
            <p:cNvPr id="57" name="Rectangle 141">
              <a:extLst>
                <a:ext uri="{FF2B5EF4-FFF2-40B4-BE49-F238E27FC236}">
                  <a16:creationId xmlns:a16="http://schemas.microsoft.com/office/drawing/2014/main" id="{C1CC6AB1-2654-45FE-B19F-3A74A49DB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oxygen</a:t>
              </a:r>
            </a:p>
          </p:txBody>
        </p:sp>
        <p:sp>
          <p:nvSpPr>
            <p:cNvPr id="58" name="Rectangle 142">
              <a:extLst>
                <a:ext uri="{FF2B5EF4-FFF2-40B4-BE49-F238E27FC236}">
                  <a16:creationId xmlns:a16="http://schemas.microsoft.com/office/drawing/2014/main" id="{CB049590-C411-460F-9FCD-FEFF208B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56212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sulphur</a:t>
              </a:r>
            </a:p>
          </p:txBody>
        </p:sp>
        <p:sp>
          <p:nvSpPr>
            <p:cNvPr id="59" name="Rectangle 143">
              <a:extLst>
                <a:ext uri="{FF2B5EF4-FFF2-40B4-BE49-F238E27FC236}">
                  <a16:creationId xmlns:a16="http://schemas.microsoft.com/office/drawing/2014/main" id="{A0393FD9-1E12-4EB4-AFF5-731DE3C53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10187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selenium</a:t>
              </a:r>
            </a:p>
          </p:txBody>
        </p:sp>
        <p:sp>
          <p:nvSpPr>
            <p:cNvPr id="60" name="Rectangle 144">
              <a:extLst>
                <a:ext uri="{FF2B5EF4-FFF2-40B4-BE49-F238E27FC236}">
                  <a16:creationId xmlns:a16="http://schemas.microsoft.com/office/drawing/2014/main" id="{AC90E8C6-999F-43A2-B2D9-AB2760FE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5621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Al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aluminium</a:t>
              </a:r>
            </a:p>
          </p:txBody>
        </p:sp>
        <p:sp>
          <p:nvSpPr>
            <p:cNvPr id="61" name="Rectangle 145">
              <a:extLst>
                <a:ext uri="{FF2B5EF4-FFF2-40B4-BE49-F238E27FC236}">
                  <a16:creationId xmlns:a16="http://schemas.microsoft.com/office/drawing/2014/main" id="{C5993C27-EA04-4CB3-8254-12893E34F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Ga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galium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Rectangle 146">
              <a:extLst>
                <a:ext uri="{FF2B5EF4-FFF2-40B4-BE49-F238E27FC236}">
                  <a16:creationId xmlns:a16="http://schemas.microsoft.com/office/drawing/2014/main" id="{0C8E5D68-57AF-4E56-84F7-E63FEF00C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indium</a:t>
              </a:r>
            </a:p>
          </p:txBody>
        </p:sp>
        <p:sp>
          <p:nvSpPr>
            <p:cNvPr id="63" name="Rectangle 147">
              <a:extLst>
                <a:ext uri="{FF2B5EF4-FFF2-40B4-BE49-F238E27FC236}">
                  <a16:creationId xmlns:a16="http://schemas.microsoft.com/office/drawing/2014/main" id="{79B173A2-43DF-4094-BE60-40F3A84CE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41813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Tl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thallium</a:t>
              </a:r>
            </a:p>
          </p:txBody>
        </p:sp>
        <p:sp>
          <p:nvSpPr>
            <p:cNvPr id="64" name="Rectangle 148">
              <a:extLst>
                <a:ext uri="{FF2B5EF4-FFF2-40B4-BE49-F238E27FC236}">
                  <a16:creationId xmlns:a16="http://schemas.microsoft.com/office/drawing/2014/main" id="{A35028CC-C95D-40B7-BBEC-CCF47A506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64162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Sn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tin</a:t>
              </a:r>
            </a:p>
          </p:txBody>
        </p:sp>
        <p:sp>
          <p:nvSpPr>
            <p:cNvPr id="65" name="Rectangle 149">
              <a:extLst>
                <a:ext uri="{FF2B5EF4-FFF2-40B4-BE49-F238E27FC236}">
                  <a16:creationId xmlns:a16="http://schemas.microsoft.com/office/drawing/2014/main" id="{6ACF3DB6-28E2-46F9-9EF5-BD568C6C9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418137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Pb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lead</a:t>
              </a:r>
            </a:p>
          </p:txBody>
        </p:sp>
        <p:sp>
          <p:nvSpPr>
            <p:cNvPr id="66" name="Rectangle 150">
              <a:extLst>
                <a:ext uri="{FF2B5EF4-FFF2-40B4-BE49-F238E27FC236}">
                  <a16:creationId xmlns:a16="http://schemas.microsoft.com/office/drawing/2014/main" id="{445812DB-53A1-4B02-961B-E5D4F383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41813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bismuth</a:t>
              </a:r>
            </a:p>
          </p:txBody>
        </p:sp>
        <p:sp>
          <p:nvSpPr>
            <p:cNvPr id="67" name="Rectangle 151">
              <a:extLst>
                <a:ext uri="{FF2B5EF4-FFF2-40B4-BE49-F238E27FC236}">
                  <a16:creationId xmlns:a16="http://schemas.microsoft.com/office/drawing/2014/main" id="{8CB4589B-5850-4BE0-9B82-0C5BF118F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fluorine</a:t>
              </a:r>
            </a:p>
          </p:txBody>
        </p:sp>
        <p:sp>
          <p:nvSpPr>
            <p:cNvPr id="68" name="Rectangle 152">
              <a:extLst>
                <a:ext uri="{FF2B5EF4-FFF2-40B4-BE49-F238E27FC236}">
                  <a16:creationId xmlns:a16="http://schemas.microsoft.com/office/drawing/2014/main" id="{E3BAE13F-A4ED-4396-93BC-18045BEB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5621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Cl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chlorine</a:t>
              </a:r>
            </a:p>
          </p:txBody>
        </p:sp>
        <p:sp>
          <p:nvSpPr>
            <p:cNvPr id="69" name="Rectangle 153">
              <a:extLst>
                <a:ext uri="{FF2B5EF4-FFF2-40B4-BE49-F238E27FC236}">
                  <a16:creationId xmlns:a16="http://schemas.microsoft.com/office/drawing/2014/main" id="{7485332C-1B17-417A-9E8F-CCAA3F950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10187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Br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bromine</a:t>
              </a:r>
            </a:p>
          </p:txBody>
        </p:sp>
        <p:sp>
          <p:nvSpPr>
            <p:cNvPr id="70" name="Rectangle 154">
              <a:extLst>
                <a:ext uri="{FF2B5EF4-FFF2-40B4-BE49-F238E27FC236}">
                  <a16:creationId xmlns:a16="http://schemas.microsoft.com/office/drawing/2014/main" id="{1A10570F-CF6B-435A-AA0F-BE0928B2C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6416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iodine</a:t>
              </a:r>
            </a:p>
          </p:txBody>
        </p:sp>
        <p:sp>
          <p:nvSpPr>
            <p:cNvPr id="71" name="Rectangle 155">
              <a:extLst>
                <a:ext uri="{FF2B5EF4-FFF2-40B4-BE49-F238E27FC236}">
                  <a16:creationId xmlns:a16="http://schemas.microsoft.com/office/drawing/2014/main" id="{41C2045C-577C-47E4-A635-528BC8B4B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At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astatine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BE57825-FADC-4E42-8A54-704DCF607FB5}"/>
                </a:ext>
              </a:extLst>
            </p:cNvPr>
            <p:cNvGrpSpPr/>
            <p:nvPr/>
          </p:nvGrpSpPr>
          <p:grpSpPr>
            <a:xfrm>
              <a:off x="8181355" y="1481038"/>
              <a:ext cx="449263" cy="3240088"/>
              <a:chOff x="8181355" y="1481038"/>
              <a:chExt cx="449263" cy="3240088"/>
            </a:xfrm>
            <a:solidFill>
              <a:srgbClr val="00BCF2"/>
            </a:solidFill>
          </p:grpSpPr>
          <p:sp>
            <p:nvSpPr>
              <p:cNvPr id="239" name="Rectangle 169">
                <a:extLst>
                  <a:ext uri="{FF2B5EF4-FFF2-40B4-BE49-F238E27FC236}">
                    <a16:creationId xmlns:a16="http://schemas.microsoft.com/office/drawing/2014/main" id="{48328CC6-832F-46F5-80D9-FC679D1EC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1481038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He</a:t>
                </a: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helium</a:t>
                </a:r>
              </a:p>
            </p:txBody>
          </p:sp>
          <p:sp>
            <p:nvSpPr>
              <p:cNvPr id="240" name="Rectangle 170">
                <a:extLst>
                  <a:ext uri="{FF2B5EF4-FFF2-40B4-BE49-F238E27FC236}">
                    <a16:creationId xmlns:a16="http://schemas.microsoft.com/office/drawing/2014/main" id="{83280AAB-AAA7-4280-AFCA-9F6E198B3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020788"/>
                <a:ext cx="449263" cy="541338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Ne</a:t>
                </a: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neon</a:t>
                </a:r>
              </a:p>
            </p:txBody>
          </p:sp>
          <p:sp>
            <p:nvSpPr>
              <p:cNvPr id="241" name="Rectangle 171">
                <a:extLst>
                  <a:ext uri="{FF2B5EF4-FFF2-40B4-BE49-F238E27FC236}">
                    <a16:creationId xmlns:a16="http://schemas.microsoft.com/office/drawing/2014/main" id="{A50B6114-4607-46E2-9E7F-75F76A6AC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5621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Ar</a:t>
                </a:r>
                <a:endPara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argon</a:t>
                </a:r>
              </a:p>
            </p:txBody>
          </p:sp>
          <p:sp>
            <p:nvSpPr>
              <p:cNvPr id="242" name="Rectangle 172">
                <a:extLst>
                  <a:ext uri="{FF2B5EF4-FFF2-40B4-BE49-F238E27FC236}">
                    <a16:creationId xmlns:a16="http://schemas.microsoft.com/office/drawing/2014/main" id="{0CD2EEC7-07A1-4F36-8F2F-926430555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1018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Kr</a:t>
                </a: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krypton</a:t>
                </a:r>
              </a:p>
            </p:txBody>
          </p:sp>
          <p:sp>
            <p:nvSpPr>
              <p:cNvPr id="243" name="Rectangle 173">
                <a:extLst>
                  <a:ext uri="{FF2B5EF4-FFF2-40B4-BE49-F238E27FC236}">
                    <a16:creationId xmlns:a16="http://schemas.microsoft.com/office/drawing/2014/main" id="{31AD8FE1-A466-4EE4-8582-8181557EB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6416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Xe</a:t>
                </a:r>
                <a:endPara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xenon</a:t>
                </a:r>
              </a:p>
            </p:txBody>
          </p:sp>
          <p:sp>
            <p:nvSpPr>
              <p:cNvPr id="244" name="Rectangle 174">
                <a:extLst>
                  <a:ext uri="{FF2B5EF4-FFF2-40B4-BE49-F238E27FC236}">
                    <a16:creationId xmlns:a16="http://schemas.microsoft.com/office/drawing/2014/main" id="{079288DA-EC88-4D3D-B1CD-6DD48D4A0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41813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Rn</a:t>
                </a:r>
                <a:endPara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radon</a:t>
                </a:r>
              </a:p>
            </p:txBody>
          </p:sp>
        </p:grpSp>
        <p:sp>
          <p:nvSpPr>
            <p:cNvPr id="73" name="Text Box 221">
              <a:extLst>
                <a:ext uri="{FF2B5EF4-FFF2-40B4-BE49-F238E27FC236}">
                  <a16:creationId xmlns:a16="http://schemas.microsoft.com/office/drawing/2014/main" id="{ED49FE7D-78B0-4824-A469-761B754B4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Text Box 222">
              <a:extLst>
                <a:ext uri="{FF2B5EF4-FFF2-40B4-BE49-F238E27FC236}">
                  <a16:creationId xmlns:a16="http://schemas.microsoft.com/office/drawing/2014/main" id="{963C6C8F-66A0-4C3F-BEBB-189722DA0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5" name="Text Box 223">
              <a:extLst>
                <a:ext uri="{FF2B5EF4-FFF2-40B4-BE49-F238E27FC236}">
                  <a16:creationId xmlns:a16="http://schemas.microsoft.com/office/drawing/2014/main" id="{F8921514-8772-4F67-B8E8-21947C3F3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6" name="Text Box 224">
              <a:extLst>
                <a:ext uri="{FF2B5EF4-FFF2-40B4-BE49-F238E27FC236}">
                  <a16:creationId xmlns:a16="http://schemas.microsoft.com/office/drawing/2014/main" id="{75F83CA2-A4FC-4C9E-BE1D-D70A2133B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77" name="Text Box 226">
              <a:extLst>
                <a:ext uri="{FF2B5EF4-FFF2-40B4-BE49-F238E27FC236}">
                  <a16:creationId xmlns:a16="http://schemas.microsoft.com/office/drawing/2014/main" id="{2B4177F2-8787-4C64-A744-D0CC94087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8" name="Text Box 227">
              <a:extLst>
                <a:ext uri="{FF2B5EF4-FFF2-40B4-BE49-F238E27FC236}">
                  <a16:creationId xmlns:a16="http://schemas.microsoft.com/office/drawing/2014/main" id="{E0B93863-9D70-43AB-8C69-D941A4F1E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37</a:t>
              </a:r>
            </a:p>
          </p:txBody>
        </p:sp>
        <p:sp>
          <p:nvSpPr>
            <p:cNvPr id="79" name="Text Box 228">
              <a:extLst>
                <a:ext uri="{FF2B5EF4-FFF2-40B4-BE49-F238E27FC236}">
                  <a16:creationId xmlns:a16="http://schemas.microsoft.com/office/drawing/2014/main" id="{C0944EE2-EBC2-469B-A1DE-3605E6658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55</a:t>
              </a: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5D131566-4811-4F88-809E-1365E1C4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lanthanum</a:t>
              </a:r>
            </a:p>
          </p:txBody>
        </p:sp>
        <p:sp>
          <p:nvSpPr>
            <p:cNvPr id="81" name="Rectangle 45">
              <a:extLst>
                <a:ext uri="{FF2B5EF4-FFF2-40B4-BE49-F238E27FC236}">
                  <a16:creationId xmlns:a16="http://schemas.microsoft.com/office/drawing/2014/main" id="{3288E367-50B2-46F4-B2AE-4EAF7DD42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Ce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cerium</a:t>
              </a:r>
            </a:p>
          </p:txBody>
        </p:sp>
        <p:sp>
          <p:nvSpPr>
            <p:cNvPr id="82" name="Rectangle 48">
              <a:extLst>
                <a:ext uri="{FF2B5EF4-FFF2-40B4-BE49-F238E27FC236}">
                  <a16:creationId xmlns:a16="http://schemas.microsoft.com/office/drawing/2014/main" id="{EA94812A-5A64-48E0-8F59-A8E5676EE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praseodymium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BCCA3785-95D8-4413-8B79-1F71211ED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Pm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promethium</a:t>
              </a:r>
            </a:p>
          </p:txBody>
        </p:sp>
        <p:sp>
          <p:nvSpPr>
            <p:cNvPr id="84" name="Rectangle 54">
              <a:extLst>
                <a:ext uri="{FF2B5EF4-FFF2-40B4-BE49-F238E27FC236}">
                  <a16:creationId xmlns:a16="http://schemas.microsoft.com/office/drawing/2014/main" id="{DB9BB88B-3BFA-4D3D-AE75-2EF094367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442098"/>
              <a:ext cx="449263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Sm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samarium</a:t>
              </a:r>
            </a:p>
          </p:txBody>
        </p:sp>
        <p:sp>
          <p:nvSpPr>
            <p:cNvPr id="85" name="Rectangle 57">
              <a:extLst>
                <a:ext uri="{FF2B5EF4-FFF2-40B4-BE49-F238E27FC236}">
                  <a16:creationId xmlns:a16="http://schemas.microsoft.com/office/drawing/2014/main" id="{2F91E079-7FE8-4D01-8C2A-58879AC8A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Eu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europium</a:t>
              </a:r>
            </a:p>
          </p:txBody>
        </p:sp>
        <p:sp>
          <p:nvSpPr>
            <p:cNvPr id="86" name="Rectangle 60">
              <a:extLst>
                <a:ext uri="{FF2B5EF4-FFF2-40B4-BE49-F238E27FC236}">
                  <a16:creationId xmlns:a16="http://schemas.microsoft.com/office/drawing/2014/main" id="{694E81ED-24AA-4182-8975-1CF89D789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Gd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gadolinium</a:t>
              </a:r>
            </a:p>
          </p:txBody>
        </p:sp>
        <p:sp>
          <p:nvSpPr>
            <p:cNvPr id="87" name="Rectangle 63">
              <a:extLst>
                <a:ext uri="{FF2B5EF4-FFF2-40B4-BE49-F238E27FC236}">
                  <a16:creationId xmlns:a16="http://schemas.microsoft.com/office/drawing/2014/main" id="{473593A4-CE76-4102-B9E2-AA5DB2BE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Tb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terbium</a:t>
              </a:r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077D4315-1C89-459B-B2D0-7CD7AE70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Dy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dysprosium</a:t>
              </a:r>
            </a:p>
          </p:txBody>
        </p:sp>
        <p:sp>
          <p:nvSpPr>
            <p:cNvPr id="89" name="Rectangle 69">
              <a:extLst>
                <a:ext uri="{FF2B5EF4-FFF2-40B4-BE49-F238E27FC236}">
                  <a16:creationId xmlns:a16="http://schemas.microsoft.com/office/drawing/2014/main" id="{F2D1FA5B-D6D3-4044-BDF3-406224A6A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Ho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holmium</a:t>
              </a:r>
            </a:p>
          </p:txBody>
        </p:sp>
        <p:sp>
          <p:nvSpPr>
            <p:cNvPr id="90" name="Rectangle 72">
              <a:extLst>
                <a:ext uri="{FF2B5EF4-FFF2-40B4-BE49-F238E27FC236}">
                  <a16:creationId xmlns:a16="http://schemas.microsoft.com/office/drawing/2014/main" id="{6159831D-E860-49F5-B6B2-4E2C94D05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erbium</a:t>
              </a:r>
            </a:p>
          </p:txBody>
        </p:sp>
        <p:sp>
          <p:nvSpPr>
            <p:cNvPr id="91" name="Rectangle 75">
              <a:extLst>
                <a:ext uri="{FF2B5EF4-FFF2-40B4-BE49-F238E27FC236}">
                  <a16:creationId xmlns:a16="http://schemas.microsoft.com/office/drawing/2014/main" id="{371B7DAE-F08F-47DB-8454-82ABB50DA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Tm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thulium</a:t>
              </a:r>
            </a:p>
          </p:txBody>
        </p:sp>
        <p:sp>
          <p:nvSpPr>
            <p:cNvPr id="92" name="Rectangle 163">
              <a:extLst>
                <a:ext uri="{FF2B5EF4-FFF2-40B4-BE49-F238E27FC236}">
                  <a16:creationId xmlns:a16="http://schemas.microsoft.com/office/drawing/2014/main" id="{E4E6998B-10E8-49BC-BEAB-C0D0752B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Yb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ytterbium</a:t>
              </a:r>
            </a:p>
          </p:txBody>
        </p:sp>
        <p:sp>
          <p:nvSpPr>
            <p:cNvPr id="93" name="Rectangle 166">
              <a:extLst>
                <a:ext uri="{FF2B5EF4-FFF2-40B4-BE49-F238E27FC236}">
                  <a16:creationId xmlns:a16="http://schemas.microsoft.com/office/drawing/2014/main" id="{664DBF16-3D48-425E-9D3B-419ADF45E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Lu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lutetium</a:t>
              </a:r>
            </a:p>
          </p:txBody>
        </p:sp>
        <p:sp>
          <p:nvSpPr>
            <p:cNvPr id="94" name="Rectangle 216">
              <a:extLst>
                <a:ext uri="{FF2B5EF4-FFF2-40B4-BE49-F238E27FC236}">
                  <a16:creationId xmlns:a16="http://schemas.microsoft.com/office/drawing/2014/main" id="{689FAB63-97BD-4E83-BF2D-BE667E5C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Nd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neodymium</a:t>
              </a:r>
            </a:p>
          </p:txBody>
        </p:sp>
        <p:sp>
          <p:nvSpPr>
            <p:cNvPr id="95" name="Rectangle 43">
              <a:extLst>
                <a:ext uri="{FF2B5EF4-FFF2-40B4-BE49-F238E27FC236}">
                  <a16:creationId xmlns:a16="http://schemas.microsoft.com/office/drawing/2014/main" id="{22996CB1-C41E-475B-9CAE-8BC8AB895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actinium</a:t>
              </a:r>
            </a:p>
          </p:txBody>
        </p:sp>
        <p:sp>
          <p:nvSpPr>
            <p:cNvPr id="96" name="Rectangle 46">
              <a:extLst>
                <a:ext uri="{FF2B5EF4-FFF2-40B4-BE49-F238E27FC236}">
                  <a16:creationId xmlns:a16="http://schemas.microsoft.com/office/drawing/2014/main" id="{E31B2ED3-7906-4557-80AA-2858D04D9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protactinium</a:t>
              </a: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id="{4CD07BB4-AD9C-473F-BFAA-A75971E73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981848"/>
              <a:ext cx="449262" cy="539750"/>
            </a:xfrm>
            <a:prstGeom prst="rect">
              <a:avLst/>
            </a:prstGeom>
            <a:solidFill>
              <a:srgbClr val="B4009E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uranium</a:t>
              </a:r>
            </a:p>
          </p:txBody>
        </p:sp>
        <p:sp>
          <p:nvSpPr>
            <p:cNvPr id="98" name="Rectangle 52">
              <a:extLst>
                <a:ext uri="{FF2B5EF4-FFF2-40B4-BE49-F238E27FC236}">
                  <a16:creationId xmlns:a16="http://schemas.microsoft.com/office/drawing/2014/main" id="{D0DD7BF0-6057-4035-A522-E94B43CF8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Np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neptunium</a:t>
              </a:r>
            </a:p>
          </p:txBody>
        </p:sp>
        <p:sp>
          <p:nvSpPr>
            <p:cNvPr id="99" name="Rectangle 55">
              <a:extLst>
                <a:ext uri="{FF2B5EF4-FFF2-40B4-BE49-F238E27FC236}">
                  <a16:creationId xmlns:a16="http://schemas.microsoft.com/office/drawing/2014/main" id="{427FBFF3-774D-429D-9223-FD7655838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Pu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plutonium</a:t>
              </a:r>
            </a:p>
          </p:txBody>
        </p:sp>
        <p:sp>
          <p:nvSpPr>
            <p:cNvPr id="100" name="Rectangle 58">
              <a:extLst>
                <a:ext uri="{FF2B5EF4-FFF2-40B4-BE49-F238E27FC236}">
                  <a16:creationId xmlns:a16="http://schemas.microsoft.com/office/drawing/2014/main" id="{FE2FF8F8-3749-4DF5-A4EA-307F36BC8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Am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americium</a:t>
              </a:r>
            </a:p>
          </p:txBody>
        </p:sp>
        <p:sp>
          <p:nvSpPr>
            <p:cNvPr id="101" name="Rectangle 61">
              <a:extLst>
                <a:ext uri="{FF2B5EF4-FFF2-40B4-BE49-F238E27FC236}">
                  <a16:creationId xmlns:a16="http://schemas.microsoft.com/office/drawing/2014/main" id="{1C189C34-A583-4B45-970A-E4E35BD7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Cm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curium</a:t>
              </a:r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ED779C49-DA99-4E99-9FF1-C96FDAC3C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Bk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berkelium</a:t>
              </a:r>
            </a:p>
          </p:txBody>
        </p:sp>
        <p:sp>
          <p:nvSpPr>
            <p:cNvPr id="103" name="Rectangle 67">
              <a:extLst>
                <a:ext uri="{FF2B5EF4-FFF2-40B4-BE49-F238E27FC236}">
                  <a16:creationId xmlns:a16="http://schemas.microsoft.com/office/drawing/2014/main" id="{B3736B59-C49B-4618-A882-A1A893375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Cf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californium</a:t>
              </a:r>
            </a:p>
          </p:txBody>
        </p:sp>
        <p:sp>
          <p:nvSpPr>
            <p:cNvPr id="104" name="Rectangle 70">
              <a:extLst>
                <a:ext uri="{FF2B5EF4-FFF2-40B4-BE49-F238E27FC236}">
                  <a16:creationId xmlns:a16="http://schemas.microsoft.com/office/drawing/2014/main" id="{A2585373-FDD5-40CF-8ECF-C8D6F3659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Es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einsteinium</a:t>
              </a:r>
            </a:p>
          </p:txBody>
        </p:sp>
        <p:sp>
          <p:nvSpPr>
            <p:cNvPr id="105" name="Rectangle 73">
              <a:extLst>
                <a:ext uri="{FF2B5EF4-FFF2-40B4-BE49-F238E27FC236}">
                  <a16:creationId xmlns:a16="http://schemas.microsoft.com/office/drawing/2014/main" id="{0CACD29A-8CEE-453F-A09B-4C8E9F62C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Fm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fermium</a:t>
              </a:r>
            </a:p>
          </p:txBody>
        </p:sp>
        <p:sp>
          <p:nvSpPr>
            <p:cNvPr id="106" name="Rectangle 76">
              <a:extLst>
                <a:ext uri="{FF2B5EF4-FFF2-40B4-BE49-F238E27FC236}">
                  <a16:creationId xmlns:a16="http://schemas.microsoft.com/office/drawing/2014/main" id="{0982BD9D-C42E-4852-999C-DDBB1733E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Md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mendelevium</a:t>
              </a:r>
            </a:p>
          </p:txBody>
        </p:sp>
        <p:sp>
          <p:nvSpPr>
            <p:cNvPr id="107" name="Rectangle 79">
              <a:extLst>
                <a:ext uri="{FF2B5EF4-FFF2-40B4-BE49-F238E27FC236}">
                  <a16:creationId xmlns:a16="http://schemas.microsoft.com/office/drawing/2014/main" id="{055F5B67-10BF-4F9F-8728-82CEA562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thorium</a:t>
              </a:r>
            </a:p>
          </p:txBody>
        </p:sp>
        <p:sp>
          <p:nvSpPr>
            <p:cNvPr id="108" name="Rectangle 164">
              <a:extLst>
                <a:ext uri="{FF2B5EF4-FFF2-40B4-BE49-F238E27FC236}">
                  <a16:creationId xmlns:a16="http://schemas.microsoft.com/office/drawing/2014/main" id="{9DC5D415-3E72-47BE-B191-323B95410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nobelium</a:t>
              </a:r>
            </a:p>
          </p:txBody>
        </p:sp>
        <p:sp>
          <p:nvSpPr>
            <p:cNvPr id="109" name="Rectangle 167">
              <a:extLst>
                <a:ext uri="{FF2B5EF4-FFF2-40B4-BE49-F238E27FC236}">
                  <a16:creationId xmlns:a16="http://schemas.microsoft.com/office/drawing/2014/main" id="{C5B5AAFC-F5F0-4A0F-BA00-2DB2522F0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lawrencium</a:t>
              </a:r>
            </a:p>
          </p:txBody>
        </p:sp>
        <p:sp>
          <p:nvSpPr>
            <p:cNvPr id="110" name="Text Box 228">
              <a:extLst>
                <a:ext uri="{FF2B5EF4-FFF2-40B4-BE49-F238E27FC236}">
                  <a16:creationId xmlns:a16="http://schemas.microsoft.com/office/drawing/2014/main" id="{077DF578-02DD-469F-9F90-12D96E126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722713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87</a:t>
              </a:r>
            </a:p>
          </p:txBody>
        </p:sp>
        <p:sp>
          <p:nvSpPr>
            <p:cNvPr id="111" name="Text Box 228">
              <a:extLst>
                <a:ext uri="{FF2B5EF4-FFF2-40B4-BE49-F238E27FC236}">
                  <a16:creationId xmlns:a16="http://schemas.microsoft.com/office/drawing/2014/main" id="{D67A35E0-4534-408C-8835-8116A9153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2" name="Text Box 228">
              <a:extLst>
                <a:ext uri="{FF2B5EF4-FFF2-40B4-BE49-F238E27FC236}">
                  <a16:creationId xmlns:a16="http://schemas.microsoft.com/office/drawing/2014/main" id="{0568B6AC-B055-49AD-8D39-21BE2532D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113" name="Text Box 228">
              <a:extLst>
                <a:ext uri="{FF2B5EF4-FFF2-40B4-BE49-F238E27FC236}">
                  <a16:creationId xmlns:a16="http://schemas.microsoft.com/office/drawing/2014/main" id="{82C65125-8226-4CB9-963D-6C8458508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14" name="Text Box 228">
              <a:extLst>
                <a:ext uri="{FF2B5EF4-FFF2-40B4-BE49-F238E27FC236}">
                  <a16:creationId xmlns:a16="http://schemas.microsoft.com/office/drawing/2014/main" id="{5EEE53FE-F011-4AAD-8C99-856817886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38</a:t>
              </a:r>
            </a:p>
          </p:txBody>
        </p:sp>
        <p:sp>
          <p:nvSpPr>
            <p:cNvPr id="115" name="Text Box 228">
              <a:extLst>
                <a:ext uri="{FF2B5EF4-FFF2-40B4-BE49-F238E27FC236}">
                  <a16:creationId xmlns:a16="http://schemas.microsoft.com/office/drawing/2014/main" id="{C908CA28-CF2F-42E9-B52D-1391AC08C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56</a:t>
              </a:r>
            </a:p>
          </p:txBody>
        </p:sp>
        <p:sp>
          <p:nvSpPr>
            <p:cNvPr id="116" name="Text Box 228">
              <a:extLst>
                <a:ext uri="{FF2B5EF4-FFF2-40B4-BE49-F238E27FC236}">
                  <a16:creationId xmlns:a16="http://schemas.microsoft.com/office/drawing/2014/main" id="{9AEF63A0-62BD-40EC-AA69-FD8E470C6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722713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88</a:t>
              </a:r>
            </a:p>
          </p:txBody>
        </p:sp>
        <p:sp>
          <p:nvSpPr>
            <p:cNvPr id="117" name="Text Box 228">
              <a:extLst>
                <a:ext uri="{FF2B5EF4-FFF2-40B4-BE49-F238E27FC236}">
                  <a16:creationId xmlns:a16="http://schemas.microsoft.com/office/drawing/2014/main" id="{9D2EBA41-3325-4F7A-A053-F3F872185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39</a:t>
              </a:r>
            </a:p>
          </p:txBody>
        </p:sp>
        <p:sp>
          <p:nvSpPr>
            <p:cNvPr id="118" name="Text Box 228">
              <a:extLst>
                <a:ext uri="{FF2B5EF4-FFF2-40B4-BE49-F238E27FC236}">
                  <a16:creationId xmlns:a16="http://schemas.microsoft.com/office/drawing/2014/main" id="{0265B29E-33DD-4F44-97D4-B2D2E4479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22</a:t>
              </a:r>
            </a:p>
          </p:txBody>
        </p:sp>
        <p:sp>
          <p:nvSpPr>
            <p:cNvPr id="119" name="Text Box 228">
              <a:extLst>
                <a:ext uri="{FF2B5EF4-FFF2-40B4-BE49-F238E27FC236}">
                  <a16:creationId xmlns:a16="http://schemas.microsoft.com/office/drawing/2014/main" id="{7318FBC7-ABBA-4F15-BE8F-C745ECEA1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120" name="Text Box 228">
              <a:extLst>
                <a:ext uri="{FF2B5EF4-FFF2-40B4-BE49-F238E27FC236}">
                  <a16:creationId xmlns:a16="http://schemas.microsoft.com/office/drawing/2014/main" id="{79075A39-2F0F-40F8-8327-F9BBA05BA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40</a:t>
              </a:r>
            </a:p>
          </p:txBody>
        </p:sp>
        <p:sp>
          <p:nvSpPr>
            <p:cNvPr id="121" name="Text Box 228">
              <a:extLst>
                <a:ext uri="{FF2B5EF4-FFF2-40B4-BE49-F238E27FC236}">
                  <a16:creationId xmlns:a16="http://schemas.microsoft.com/office/drawing/2014/main" id="{2153981E-CAC9-45F3-9972-143AC6DCA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72</a:t>
              </a:r>
            </a:p>
          </p:txBody>
        </p:sp>
        <p:sp>
          <p:nvSpPr>
            <p:cNvPr id="122" name="Text Box 228">
              <a:extLst>
                <a:ext uri="{FF2B5EF4-FFF2-40B4-BE49-F238E27FC236}">
                  <a16:creationId xmlns:a16="http://schemas.microsoft.com/office/drawing/2014/main" id="{F4D0A4CE-F959-4A5F-8011-03798ED3A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23</a:t>
              </a:r>
            </a:p>
          </p:txBody>
        </p:sp>
        <p:sp>
          <p:nvSpPr>
            <p:cNvPr id="123" name="Text Box 228">
              <a:extLst>
                <a:ext uri="{FF2B5EF4-FFF2-40B4-BE49-F238E27FC236}">
                  <a16:creationId xmlns:a16="http://schemas.microsoft.com/office/drawing/2014/main" id="{33066E9C-1CD4-4932-8ECB-29B671944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41</a:t>
              </a:r>
            </a:p>
          </p:txBody>
        </p:sp>
        <p:sp>
          <p:nvSpPr>
            <p:cNvPr id="124" name="Text Box 228">
              <a:extLst>
                <a:ext uri="{FF2B5EF4-FFF2-40B4-BE49-F238E27FC236}">
                  <a16:creationId xmlns:a16="http://schemas.microsoft.com/office/drawing/2014/main" id="{FC79CCC2-FDA6-4E85-85D5-17D61EB32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73</a:t>
              </a:r>
            </a:p>
          </p:txBody>
        </p:sp>
        <p:sp>
          <p:nvSpPr>
            <p:cNvPr id="125" name="Text Box 228">
              <a:extLst>
                <a:ext uri="{FF2B5EF4-FFF2-40B4-BE49-F238E27FC236}">
                  <a16:creationId xmlns:a16="http://schemas.microsoft.com/office/drawing/2014/main" id="{5B99A77D-5E64-4E34-8AD2-C66B825DD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126" name="Text Box 228">
              <a:extLst>
                <a:ext uri="{FF2B5EF4-FFF2-40B4-BE49-F238E27FC236}">
                  <a16:creationId xmlns:a16="http://schemas.microsoft.com/office/drawing/2014/main" id="{5A131137-6D9D-4674-86DC-4E848C015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42</a:t>
              </a:r>
            </a:p>
          </p:txBody>
        </p:sp>
        <p:sp>
          <p:nvSpPr>
            <p:cNvPr id="127" name="Text Box 228">
              <a:extLst>
                <a:ext uri="{FF2B5EF4-FFF2-40B4-BE49-F238E27FC236}">
                  <a16:creationId xmlns:a16="http://schemas.microsoft.com/office/drawing/2014/main" id="{2FAEF29B-9DB0-4E96-AD0C-9D2585FED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74</a:t>
              </a:r>
            </a:p>
          </p:txBody>
        </p:sp>
        <p:sp>
          <p:nvSpPr>
            <p:cNvPr id="128" name="Text Box 228">
              <a:extLst>
                <a:ext uri="{FF2B5EF4-FFF2-40B4-BE49-F238E27FC236}">
                  <a16:creationId xmlns:a16="http://schemas.microsoft.com/office/drawing/2014/main" id="{3A43DFD1-75C3-4F18-9726-9450FEEE4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29" name="Text Box 228">
              <a:extLst>
                <a:ext uri="{FF2B5EF4-FFF2-40B4-BE49-F238E27FC236}">
                  <a16:creationId xmlns:a16="http://schemas.microsoft.com/office/drawing/2014/main" id="{7D36B66F-A730-4B44-BA95-47D774EA4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43</a:t>
              </a:r>
            </a:p>
          </p:txBody>
        </p:sp>
        <p:sp>
          <p:nvSpPr>
            <p:cNvPr id="130" name="Text Box 228">
              <a:extLst>
                <a:ext uri="{FF2B5EF4-FFF2-40B4-BE49-F238E27FC236}">
                  <a16:creationId xmlns:a16="http://schemas.microsoft.com/office/drawing/2014/main" id="{3194BBEC-914E-4983-9967-31E0C37D4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74</a:t>
              </a:r>
            </a:p>
          </p:txBody>
        </p:sp>
        <p:sp>
          <p:nvSpPr>
            <p:cNvPr id="131" name="Text Box 228">
              <a:extLst>
                <a:ext uri="{FF2B5EF4-FFF2-40B4-BE49-F238E27FC236}">
                  <a16:creationId xmlns:a16="http://schemas.microsoft.com/office/drawing/2014/main" id="{4BCF5D2D-34C2-4B8F-892F-B7FFCA01D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26</a:t>
              </a:r>
            </a:p>
          </p:txBody>
        </p:sp>
        <p:sp>
          <p:nvSpPr>
            <p:cNvPr id="132" name="Text Box 228">
              <a:extLst>
                <a:ext uri="{FF2B5EF4-FFF2-40B4-BE49-F238E27FC236}">
                  <a16:creationId xmlns:a16="http://schemas.microsoft.com/office/drawing/2014/main" id="{47AC0F97-9EFF-4EDB-B631-9A19045AF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44</a:t>
              </a:r>
            </a:p>
          </p:txBody>
        </p:sp>
        <p:sp>
          <p:nvSpPr>
            <p:cNvPr id="133" name="Text Box 228">
              <a:extLst>
                <a:ext uri="{FF2B5EF4-FFF2-40B4-BE49-F238E27FC236}">
                  <a16:creationId xmlns:a16="http://schemas.microsoft.com/office/drawing/2014/main" id="{ABFBD70B-E769-49A6-A0C4-E6CE6E894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76</a:t>
              </a:r>
            </a:p>
          </p:txBody>
        </p:sp>
        <p:sp>
          <p:nvSpPr>
            <p:cNvPr id="134" name="Text Box 228">
              <a:extLst>
                <a:ext uri="{FF2B5EF4-FFF2-40B4-BE49-F238E27FC236}">
                  <a16:creationId xmlns:a16="http://schemas.microsoft.com/office/drawing/2014/main" id="{A8D54210-47A9-4EDE-94A8-EED5FC1F2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27</a:t>
              </a:r>
            </a:p>
          </p:txBody>
        </p:sp>
        <p:sp>
          <p:nvSpPr>
            <p:cNvPr id="135" name="Text Box 228">
              <a:extLst>
                <a:ext uri="{FF2B5EF4-FFF2-40B4-BE49-F238E27FC236}">
                  <a16:creationId xmlns:a16="http://schemas.microsoft.com/office/drawing/2014/main" id="{541EEBDB-65BF-4A36-A11F-06311E436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45</a:t>
              </a:r>
            </a:p>
          </p:txBody>
        </p:sp>
        <p:sp>
          <p:nvSpPr>
            <p:cNvPr id="136" name="Text Box 228">
              <a:extLst>
                <a:ext uri="{FF2B5EF4-FFF2-40B4-BE49-F238E27FC236}">
                  <a16:creationId xmlns:a16="http://schemas.microsoft.com/office/drawing/2014/main" id="{905B0F9B-5501-4E7A-A2E0-B71D8FE89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77</a:t>
              </a:r>
            </a:p>
          </p:txBody>
        </p:sp>
        <p:sp>
          <p:nvSpPr>
            <p:cNvPr id="137" name="Text Box 228">
              <a:extLst>
                <a:ext uri="{FF2B5EF4-FFF2-40B4-BE49-F238E27FC236}">
                  <a16:creationId xmlns:a16="http://schemas.microsoft.com/office/drawing/2014/main" id="{2C0479DC-D974-4DD4-91B4-7A59B8CFF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28</a:t>
              </a:r>
            </a:p>
          </p:txBody>
        </p:sp>
        <p:sp>
          <p:nvSpPr>
            <p:cNvPr id="138" name="Text Box 228">
              <a:extLst>
                <a:ext uri="{FF2B5EF4-FFF2-40B4-BE49-F238E27FC236}">
                  <a16:creationId xmlns:a16="http://schemas.microsoft.com/office/drawing/2014/main" id="{BAA0335A-BE90-42C4-9B9F-F02B4D39A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46</a:t>
              </a:r>
            </a:p>
          </p:txBody>
        </p:sp>
        <p:sp>
          <p:nvSpPr>
            <p:cNvPr id="139" name="Text Box 228">
              <a:extLst>
                <a:ext uri="{FF2B5EF4-FFF2-40B4-BE49-F238E27FC236}">
                  <a16:creationId xmlns:a16="http://schemas.microsoft.com/office/drawing/2014/main" id="{2D922A63-EE6B-4A10-AE95-5C769B7FB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78</a:t>
              </a:r>
            </a:p>
          </p:txBody>
        </p:sp>
        <p:sp>
          <p:nvSpPr>
            <p:cNvPr id="140" name="Text Box 228">
              <a:extLst>
                <a:ext uri="{FF2B5EF4-FFF2-40B4-BE49-F238E27FC236}">
                  <a16:creationId xmlns:a16="http://schemas.microsoft.com/office/drawing/2014/main" id="{0F19A5CB-B089-4F3A-ADC8-1D52180B8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29</a:t>
              </a:r>
              <a:endParaRPr kumimoji="0" lang="en-GB" altLang="en-US" sz="39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1" name="Text Box 228">
              <a:extLst>
                <a:ext uri="{FF2B5EF4-FFF2-40B4-BE49-F238E27FC236}">
                  <a16:creationId xmlns:a16="http://schemas.microsoft.com/office/drawing/2014/main" id="{F7C293E9-9A3C-41FA-9319-AAAD5F7C7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47</a:t>
              </a:r>
            </a:p>
          </p:txBody>
        </p:sp>
        <p:sp>
          <p:nvSpPr>
            <p:cNvPr id="142" name="Text Box 228">
              <a:extLst>
                <a:ext uri="{FF2B5EF4-FFF2-40B4-BE49-F238E27FC236}">
                  <a16:creationId xmlns:a16="http://schemas.microsoft.com/office/drawing/2014/main" id="{4466C0F0-1696-4C5F-A631-1E544688B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79</a:t>
              </a:r>
            </a:p>
          </p:txBody>
        </p:sp>
        <p:sp>
          <p:nvSpPr>
            <p:cNvPr id="143" name="Text Box 228">
              <a:extLst>
                <a:ext uri="{FF2B5EF4-FFF2-40B4-BE49-F238E27FC236}">
                  <a16:creationId xmlns:a16="http://schemas.microsoft.com/office/drawing/2014/main" id="{401E4950-6183-4ED0-B9F4-5908D278E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30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064542B7-281E-4E03-BAB0-9C8DC90F2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48</a:t>
              </a:r>
            </a:p>
          </p:txBody>
        </p:sp>
        <p:sp>
          <p:nvSpPr>
            <p:cNvPr id="145" name="Text Box 228">
              <a:extLst>
                <a:ext uri="{FF2B5EF4-FFF2-40B4-BE49-F238E27FC236}">
                  <a16:creationId xmlns:a16="http://schemas.microsoft.com/office/drawing/2014/main" id="{092408C7-FB3F-4906-93B7-6ABB1AF72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80</a:t>
              </a:r>
            </a:p>
          </p:txBody>
        </p:sp>
        <p:sp>
          <p:nvSpPr>
            <p:cNvPr id="146" name="Text Box 228">
              <a:extLst>
                <a:ext uri="{FF2B5EF4-FFF2-40B4-BE49-F238E27FC236}">
                  <a16:creationId xmlns:a16="http://schemas.microsoft.com/office/drawing/2014/main" id="{03B60172-FDA6-40A1-866C-802D9EDF3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31</a:t>
              </a:r>
            </a:p>
          </p:txBody>
        </p:sp>
        <p:sp>
          <p:nvSpPr>
            <p:cNvPr id="147" name="Text Box 228">
              <a:extLst>
                <a:ext uri="{FF2B5EF4-FFF2-40B4-BE49-F238E27FC236}">
                  <a16:creationId xmlns:a16="http://schemas.microsoft.com/office/drawing/2014/main" id="{E9C948FA-F1B7-48B6-8892-391F3FB0B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49</a:t>
              </a:r>
            </a:p>
          </p:txBody>
        </p:sp>
        <p:sp>
          <p:nvSpPr>
            <p:cNvPr id="148" name="Text Box 228">
              <a:extLst>
                <a:ext uri="{FF2B5EF4-FFF2-40B4-BE49-F238E27FC236}">
                  <a16:creationId xmlns:a16="http://schemas.microsoft.com/office/drawing/2014/main" id="{6443A52A-21DE-4F40-A961-76BE7524E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81</a:t>
              </a:r>
            </a:p>
          </p:txBody>
        </p:sp>
        <p:sp>
          <p:nvSpPr>
            <p:cNvPr id="149" name="Text Box 228">
              <a:extLst>
                <a:ext uri="{FF2B5EF4-FFF2-40B4-BE49-F238E27FC236}">
                  <a16:creationId xmlns:a16="http://schemas.microsoft.com/office/drawing/2014/main" id="{0C03E625-F2A7-4103-8A45-3C47E48CA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GB" altLang="en-US" sz="392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0" name="Text Box 228">
              <a:extLst>
                <a:ext uri="{FF2B5EF4-FFF2-40B4-BE49-F238E27FC236}">
                  <a16:creationId xmlns:a16="http://schemas.microsoft.com/office/drawing/2014/main" id="{F5846D2F-3B3B-4FF7-A27F-8DE3EBD90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151" name="Text Box 228">
              <a:extLst>
                <a:ext uri="{FF2B5EF4-FFF2-40B4-BE49-F238E27FC236}">
                  <a16:creationId xmlns:a16="http://schemas.microsoft.com/office/drawing/2014/main" id="{EEDA38E2-1F1C-4D6B-BA80-EA234A01E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32</a:t>
              </a:r>
            </a:p>
          </p:txBody>
        </p:sp>
        <p:sp>
          <p:nvSpPr>
            <p:cNvPr id="152" name="Text Box 228">
              <a:extLst>
                <a:ext uri="{FF2B5EF4-FFF2-40B4-BE49-F238E27FC236}">
                  <a16:creationId xmlns:a16="http://schemas.microsoft.com/office/drawing/2014/main" id="{B4ACF488-6885-4C9F-82D1-33C2F619C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153" name="Text Box 228">
              <a:extLst>
                <a:ext uri="{FF2B5EF4-FFF2-40B4-BE49-F238E27FC236}">
                  <a16:creationId xmlns:a16="http://schemas.microsoft.com/office/drawing/2014/main" id="{DF938D5D-EDA1-4ADD-918B-9E2681E4A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82</a:t>
              </a:r>
            </a:p>
          </p:txBody>
        </p:sp>
        <p:sp>
          <p:nvSpPr>
            <p:cNvPr id="154" name="Text Box 228">
              <a:extLst>
                <a:ext uri="{FF2B5EF4-FFF2-40B4-BE49-F238E27FC236}">
                  <a16:creationId xmlns:a16="http://schemas.microsoft.com/office/drawing/2014/main" id="{D77A6678-D5F8-4DCA-BA43-91FC7FC2A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55" name="Text Box 228">
              <a:extLst>
                <a:ext uri="{FF2B5EF4-FFF2-40B4-BE49-F238E27FC236}">
                  <a16:creationId xmlns:a16="http://schemas.microsoft.com/office/drawing/2014/main" id="{6F11596C-4056-4292-961A-CA20A89C5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6" name="Text Box 228">
              <a:extLst>
                <a:ext uri="{FF2B5EF4-FFF2-40B4-BE49-F238E27FC236}">
                  <a16:creationId xmlns:a16="http://schemas.microsoft.com/office/drawing/2014/main" id="{61B79A77-2E86-44CE-9AAA-9001FE1E9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33</a:t>
              </a:r>
            </a:p>
          </p:txBody>
        </p:sp>
        <p:sp>
          <p:nvSpPr>
            <p:cNvPr id="157" name="Text Box 228">
              <a:extLst>
                <a:ext uri="{FF2B5EF4-FFF2-40B4-BE49-F238E27FC236}">
                  <a16:creationId xmlns:a16="http://schemas.microsoft.com/office/drawing/2014/main" id="{1F11429C-BEFD-4A64-B389-F8467B095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58" name="Text Box 228">
              <a:extLst>
                <a:ext uri="{FF2B5EF4-FFF2-40B4-BE49-F238E27FC236}">
                  <a16:creationId xmlns:a16="http://schemas.microsoft.com/office/drawing/2014/main" id="{FED335EA-E312-440F-9AC5-79F926327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83</a:t>
              </a:r>
            </a:p>
          </p:txBody>
        </p:sp>
        <p:sp>
          <p:nvSpPr>
            <p:cNvPr id="159" name="Text Box 228">
              <a:extLst>
                <a:ext uri="{FF2B5EF4-FFF2-40B4-BE49-F238E27FC236}">
                  <a16:creationId xmlns:a16="http://schemas.microsoft.com/office/drawing/2014/main" id="{5FEB91D0-81A9-4521-9FA3-D9D39D858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60" name="Text Box 228">
              <a:extLst>
                <a:ext uri="{FF2B5EF4-FFF2-40B4-BE49-F238E27FC236}">
                  <a16:creationId xmlns:a16="http://schemas.microsoft.com/office/drawing/2014/main" id="{10BA92B0-7A65-4FDC-A083-19D04FDCC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61" name="Text Box 228">
              <a:extLst>
                <a:ext uri="{FF2B5EF4-FFF2-40B4-BE49-F238E27FC236}">
                  <a16:creationId xmlns:a16="http://schemas.microsoft.com/office/drawing/2014/main" id="{602431BB-37FC-4158-AA28-B0A2425E1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34</a:t>
              </a:r>
            </a:p>
          </p:txBody>
        </p:sp>
        <p:sp>
          <p:nvSpPr>
            <p:cNvPr id="162" name="Text Box 228">
              <a:extLst>
                <a:ext uri="{FF2B5EF4-FFF2-40B4-BE49-F238E27FC236}">
                  <a16:creationId xmlns:a16="http://schemas.microsoft.com/office/drawing/2014/main" id="{0FDD0B59-9C8B-48E9-AF30-B488BF0A2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52</a:t>
              </a:r>
            </a:p>
          </p:txBody>
        </p:sp>
        <p:sp>
          <p:nvSpPr>
            <p:cNvPr id="163" name="Text Box 228">
              <a:extLst>
                <a:ext uri="{FF2B5EF4-FFF2-40B4-BE49-F238E27FC236}">
                  <a16:creationId xmlns:a16="http://schemas.microsoft.com/office/drawing/2014/main" id="{3DB756B8-60B6-4BAB-990E-62A9562DA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84</a:t>
              </a:r>
            </a:p>
          </p:txBody>
        </p:sp>
        <p:sp>
          <p:nvSpPr>
            <p:cNvPr id="164" name="Text Box 228">
              <a:extLst>
                <a:ext uri="{FF2B5EF4-FFF2-40B4-BE49-F238E27FC236}">
                  <a16:creationId xmlns:a16="http://schemas.microsoft.com/office/drawing/2014/main" id="{D50477F9-E1F9-4BF0-ACD8-40AE6C258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</a:t>
              </a:r>
              <a:endParaRPr kumimoji="0" lang="en-GB" altLang="en-US" sz="392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" name="Text Box 228">
              <a:extLst>
                <a:ext uri="{FF2B5EF4-FFF2-40B4-BE49-F238E27FC236}">
                  <a16:creationId xmlns:a16="http://schemas.microsoft.com/office/drawing/2014/main" id="{91C1BEAC-C70C-43BD-8F50-2C6953F4F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66" name="Text Box 228">
              <a:extLst>
                <a:ext uri="{FF2B5EF4-FFF2-40B4-BE49-F238E27FC236}">
                  <a16:creationId xmlns:a16="http://schemas.microsoft.com/office/drawing/2014/main" id="{3E26F2D7-C669-4230-86E8-CC8A427C0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35</a:t>
              </a:r>
            </a:p>
          </p:txBody>
        </p:sp>
        <p:sp>
          <p:nvSpPr>
            <p:cNvPr id="167" name="Text Box 228">
              <a:extLst>
                <a:ext uri="{FF2B5EF4-FFF2-40B4-BE49-F238E27FC236}">
                  <a16:creationId xmlns:a16="http://schemas.microsoft.com/office/drawing/2014/main" id="{07249311-A366-46FE-81EC-A8367B35C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53</a:t>
              </a:r>
            </a:p>
          </p:txBody>
        </p:sp>
        <p:sp>
          <p:nvSpPr>
            <p:cNvPr id="168" name="Text Box 228">
              <a:extLst>
                <a:ext uri="{FF2B5EF4-FFF2-40B4-BE49-F238E27FC236}">
                  <a16:creationId xmlns:a16="http://schemas.microsoft.com/office/drawing/2014/main" id="{E16E5013-91AA-410E-B792-10BEFD91D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85</a:t>
              </a:r>
            </a:p>
          </p:txBody>
        </p:sp>
        <p:sp>
          <p:nvSpPr>
            <p:cNvPr id="169" name="Text Box 228">
              <a:extLst>
                <a:ext uri="{FF2B5EF4-FFF2-40B4-BE49-F238E27FC236}">
                  <a16:creationId xmlns:a16="http://schemas.microsoft.com/office/drawing/2014/main" id="{885CDFC1-D9A9-42D5-ADE3-E8ED383BA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170" name="Text Box 228">
              <a:extLst>
                <a:ext uri="{FF2B5EF4-FFF2-40B4-BE49-F238E27FC236}">
                  <a16:creationId xmlns:a16="http://schemas.microsoft.com/office/drawing/2014/main" id="{F8E80F9A-6296-48F6-8119-929576ED8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71" name="Text Box 228">
              <a:extLst>
                <a:ext uri="{FF2B5EF4-FFF2-40B4-BE49-F238E27FC236}">
                  <a16:creationId xmlns:a16="http://schemas.microsoft.com/office/drawing/2014/main" id="{B256B0E7-045E-4FB8-99AC-5BCAA792C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36</a:t>
              </a:r>
            </a:p>
          </p:txBody>
        </p:sp>
        <p:sp>
          <p:nvSpPr>
            <p:cNvPr id="172" name="Text Box 228">
              <a:extLst>
                <a:ext uri="{FF2B5EF4-FFF2-40B4-BE49-F238E27FC236}">
                  <a16:creationId xmlns:a16="http://schemas.microsoft.com/office/drawing/2014/main" id="{2CA70254-7994-4A2B-A802-666BD14FC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54</a:t>
              </a:r>
            </a:p>
          </p:txBody>
        </p:sp>
        <p:sp>
          <p:nvSpPr>
            <p:cNvPr id="173" name="Text Box 228">
              <a:extLst>
                <a:ext uri="{FF2B5EF4-FFF2-40B4-BE49-F238E27FC236}">
                  <a16:creationId xmlns:a16="http://schemas.microsoft.com/office/drawing/2014/main" id="{64C086D0-73C9-4758-8AEC-EDF50B414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86</a:t>
              </a:r>
            </a:p>
          </p:txBody>
        </p:sp>
        <p:sp>
          <p:nvSpPr>
            <p:cNvPr id="174" name="Text Box 228">
              <a:extLst>
                <a:ext uri="{FF2B5EF4-FFF2-40B4-BE49-F238E27FC236}">
                  <a16:creationId xmlns:a16="http://schemas.microsoft.com/office/drawing/2014/main" id="{2CFB0B72-7353-4A4B-A514-01CBB81C4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02078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75" name="Text Box 228">
              <a:extLst>
                <a:ext uri="{FF2B5EF4-FFF2-40B4-BE49-F238E27FC236}">
                  <a16:creationId xmlns:a16="http://schemas.microsoft.com/office/drawing/2014/main" id="{0C00BEA8-7F01-4887-ACBB-61BF0504F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76" name="Text Box 228">
              <a:extLst>
                <a:ext uri="{FF2B5EF4-FFF2-40B4-BE49-F238E27FC236}">
                  <a16:creationId xmlns:a16="http://schemas.microsoft.com/office/drawing/2014/main" id="{3E59E97D-851C-485C-AE78-3C5E7D297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57</a:t>
              </a:r>
            </a:p>
          </p:txBody>
        </p:sp>
        <p:sp>
          <p:nvSpPr>
            <p:cNvPr id="177" name="Text Box 228">
              <a:extLst>
                <a:ext uri="{FF2B5EF4-FFF2-40B4-BE49-F238E27FC236}">
                  <a16:creationId xmlns:a16="http://schemas.microsoft.com/office/drawing/2014/main" id="{93D7C8C8-45F0-4CA1-8E8F-95F8FEF57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58</a:t>
              </a:r>
            </a:p>
          </p:txBody>
        </p:sp>
        <p:sp>
          <p:nvSpPr>
            <p:cNvPr id="178" name="Text Box 228">
              <a:extLst>
                <a:ext uri="{FF2B5EF4-FFF2-40B4-BE49-F238E27FC236}">
                  <a16:creationId xmlns:a16="http://schemas.microsoft.com/office/drawing/2014/main" id="{AF2F8B6C-8931-4F3B-A76B-BA2E6BF54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59</a:t>
              </a:r>
            </a:p>
          </p:txBody>
        </p:sp>
        <p:sp>
          <p:nvSpPr>
            <p:cNvPr id="179" name="Text Box 228">
              <a:extLst>
                <a:ext uri="{FF2B5EF4-FFF2-40B4-BE49-F238E27FC236}">
                  <a16:creationId xmlns:a16="http://schemas.microsoft.com/office/drawing/2014/main" id="{AB865FA8-3243-467E-A387-620A5CF06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60</a:t>
              </a:r>
            </a:p>
          </p:txBody>
        </p:sp>
        <p:sp>
          <p:nvSpPr>
            <p:cNvPr id="180" name="Text Box 228">
              <a:extLst>
                <a:ext uri="{FF2B5EF4-FFF2-40B4-BE49-F238E27FC236}">
                  <a16:creationId xmlns:a16="http://schemas.microsoft.com/office/drawing/2014/main" id="{BBA09F83-E860-479E-BED0-D48A81359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61</a:t>
              </a:r>
            </a:p>
          </p:txBody>
        </p:sp>
        <p:sp>
          <p:nvSpPr>
            <p:cNvPr id="181" name="Text Box 228">
              <a:extLst>
                <a:ext uri="{FF2B5EF4-FFF2-40B4-BE49-F238E27FC236}">
                  <a16:creationId xmlns:a16="http://schemas.microsoft.com/office/drawing/2014/main" id="{13405244-BE3D-402D-939D-D097B3126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62</a:t>
              </a:r>
            </a:p>
          </p:txBody>
        </p:sp>
        <p:sp>
          <p:nvSpPr>
            <p:cNvPr id="182" name="Text Box 228">
              <a:extLst>
                <a:ext uri="{FF2B5EF4-FFF2-40B4-BE49-F238E27FC236}">
                  <a16:creationId xmlns:a16="http://schemas.microsoft.com/office/drawing/2014/main" id="{527D8814-FDD9-41B5-87C3-625E7ACA1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63</a:t>
              </a:r>
            </a:p>
          </p:txBody>
        </p:sp>
        <p:sp>
          <p:nvSpPr>
            <p:cNvPr id="183" name="Text Box 228">
              <a:extLst>
                <a:ext uri="{FF2B5EF4-FFF2-40B4-BE49-F238E27FC236}">
                  <a16:creationId xmlns:a16="http://schemas.microsoft.com/office/drawing/2014/main" id="{C7E0B3FE-C7E7-489A-B4C7-F1ADC88D6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64</a:t>
              </a:r>
            </a:p>
          </p:txBody>
        </p:sp>
        <p:sp>
          <p:nvSpPr>
            <p:cNvPr id="184" name="Text Box 228">
              <a:extLst>
                <a:ext uri="{FF2B5EF4-FFF2-40B4-BE49-F238E27FC236}">
                  <a16:creationId xmlns:a16="http://schemas.microsoft.com/office/drawing/2014/main" id="{15051114-824E-45AD-9153-34C3AD99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65</a:t>
              </a:r>
            </a:p>
          </p:txBody>
        </p:sp>
        <p:sp>
          <p:nvSpPr>
            <p:cNvPr id="185" name="Text Box 228">
              <a:extLst>
                <a:ext uri="{FF2B5EF4-FFF2-40B4-BE49-F238E27FC236}">
                  <a16:creationId xmlns:a16="http://schemas.microsoft.com/office/drawing/2014/main" id="{9A05A75F-80DF-4FCC-A62E-23454BC27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66</a:t>
              </a:r>
            </a:p>
          </p:txBody>
        </p:sp>
        <p:sp>
          <p:nvSpPr>
            <p:cNvPr id="186" name="Text Box 228">
              <a:extLst>
                <a:ext uri="{FF2B5EF4-FFF2-40B4-BE49-F238E27FC236}">
                  <a16:creationId xmlns:a16="http://schemas.microsoft.com/office/drawing/2014/main" id="{16184FB3-1309-4FD1-B982-509E7A741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67</a:t>
              </a:r>
            </a:p>
          </p:txBody>
        </p:sp>
        <p:sp>
          <p:nvSpPr>
            <p:cNvPr id="187" name="Text Box 228">
              <a:extLst>
                <a:ext uri="{FF2B5EF4-FFF2-40B4-BE49-F238E27FC236}">
                  <a16:creationId xmlns:a16="http://schemas.microsoft.com/office/drawing/2014/main" id="{D834CF61-2AA2-4040-B182-58B818B0A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68</a:t>
              </a:r>
            </a:p>
          </p:txBody>
        </p:sp>
        <p:sp>
          <p:nvSpPr>
            <p:cNvPr id="188" name="Text Box 228">
              <a:extLst>
                <a:ext uri="{FF2B5EF4-FFF2-40B4-BE49-F238E27FC236}">
                  <a16:creationId xmlns:a16="http://schemas.microsoft.com/office/drawing/2014/main" id="{57483178-5E1D-4EA2-9DC2-F3758575C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69</a:t>
              </a:r>
            </a:p>
          </p:txBody>
        </p:sp>
        <p:sp>
          <p:nvSpPr>
            <p:cNvPr id="189" name="Text Box 228">
              <a:extLst>
                <a:ext uri="{FF2B5EF4-FFF2-40B4-BE49-F238E27FC236}">
                  <a16:creationId xmlns:a16="http://schemas.microsoft.com/office/drawing/2014/main" id="{0DF01D09-7E6E-4FD5-8DA5-09D26DC96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70</a:t>
              </a:r>
            </a:p>
          </p:txBody>
        </p:sp>
        <p:sp>
          <p:nvSpPr>
            <p:cNvPr id="190" name="Text Box 228">
              <a:extLst>
                <a:ext uri="{FF2B5EF4-FFF2-40B4-BE49-F238E27FC236}">
                  <a16:creationId xmlns:a16="http://schemas.microsoft.com/office/drawing/2014/main" id="{FEDFA2D0-EBF2-472E-AC4D-8829E8EBE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71</a:t>
              </a:r>
            </a:p>
          </p:txBody>
        </p:sp>
        <p:sp>
          <p:nvSpPr>
            <p:cNvPr id="191" name="Text Box 228">
              <a:extLst>
                <a:ext uri="{FF2B5EF4-FFF2-40B4-BE49-F238E27FC236}">
                  <a16:creationId xmlns:a16="http://schemas.microsoft.com/office/drawing/2014/main" id="{A29F593B-3F01-4F28-BB5C-748306233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89</a:t>
              </a:r>
            </a:p>
          </p:txBody>
        </p:sp>
        <p:sp>
          <p:nvSpPr>
            <p:cNvPr id="192" name="Text Box 228">
              <a:extLst>
                <a:ext uri="{FF2B5EF4-FFF2-40B4-BE49-F238E27FC236}">
                  <a16:creationId xmlns:a16="http://schemas.microsoft.com/office/drawing/2014/main" id="{4F37CE04-35AA-4438-BA4F-5B4C2BC05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90</a:t>
              </a:r>
            </a:p>
          </p:txBody>
        </p:sp>
        <p:sp>
          <p:nvSpPr>
            <p:cNvPr id="193" name="Text Box 228">
              <a:extLst>
                <a:ext uri="{FF2B5EF4-FFF2-40B4-BE49-F238E27FC236}">
                  <a16:creationId xmlns:a16="http://schemas.microsoft.com/office/drawing/2014/main" id="{06B31B73-26AD-4914-A595-B07CDFD9A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91</a:t>
              </a:r>
            </a:p>
          </p:txBody>
        </p:sp>
        <p:sp>
          <p:nvSpPr>
            <p:cNvPr id="194" name="Text Box 228">
              <a:extLst>
                <a:ext uri="{FF2B5EF4-FFF2-40B4-BE49-F238E27FC236}">
                  <a16:creationId xmlns:a16="http://schemas.microsoft.com/office/drawing/2014/main" id="{FC83CF59-A92C-46F6-B335-D81F94F90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92</a:t>
              </a:r>
            </a:p>
          </p:txBody>
        </p:sp>
        <p:sp>
          <p:nvSpPr>
            <p:cNvPr id="195" name="Text Box 228">
              <a:extLst>
                <a:ext uri="{FF2B5EF4-FFF2-40B4-BE49-F238E27FC236}">
                  <a16:creationId xmlns:a16="http://schemas.microsoft.com/office/drawing/2014/main" id="{9108C419-7E0E-417D-8461-85D81E9C9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93</a:t>
              </a:r>
            </a:p>
          </p:txBody>
        </p:sp>
        <p:sp>
          <p:nvSpPr>
            <p:cNvPr id="196" name="Text Box 228">
              <a:extLst>
                <a:ext uri="{FF2B5EF4-FFF2-40B4-BE49-F238E27FC236}">
                  <a16:creationId xmlns:a16="http://schemas.microsoft.com/office/drawing/2014/main" id="{4C3F810D-40DE-4808-AE30-FC7655126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94</a:t>
              </a:r>
            </a:p>
          </p:txBody>
        </p:sp>
        <p:sp>
          <p:nvSpPr>
            <p:cNvPr id="197" name="Text Box 228">
              <a:extLst>
                <a:ext uri="{FF2B5EF4-FFF2-40B4-BE49-F238E27FC236}">
                  <a16:creationId xmlns:a16="http://schemas.microsoft.com/office/drawing/2014/main" id="{517924B3-CED7-469E-BC38-E99EB37D5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95</a:t>
              </a:r>
              <a:endParaRPr kumimoji="0" lang="en-GB" altLang="en-US" sz="392" b="0" i="0" u="none" strike="noStrike" kern="1200" cap="none" spc="0" normalizeH="0" baseline="0" noProof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8" name="Text Box 228">
              <a:extLst>
                <a:ext uri="{FF2B5EF4-FFF2-40B4-BE49-F238E27FC236}">
                  <a16:creationId xmlns:a16="http://schemas.microsoft.com/office/drawing/2014/main" id="{C10F66F9-8E9C-4F01-865F-0EB0D2887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96</a:t>
              </a:r>
            </a:p>
          </p:txBody>
        </p:sp>
        <p:sp>
          <p:nvSpPr>
            <p:cNvPr id="199" name="Text Box 228">
              <a:extLst>
                <a:ext uri="{FF2B5EF4-FFF2-40B4-BE49-F238E27FC236}">
                  <a16:creationId xmlns:a16="http://schemas.microsoft.com/office/drawing/2014/main" id="{A817CA5E-91C4-42F2-ABF4-7C2393B31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97</a:t>
              </a:r>
            </a:p>
          </p:txBody>
        </p:sp>
        <p:sp>
          <p:nvSpPr>
            <p:cNvPr id="200" name="Text Box 228">
              <a:extLst>
                <a:ext uri="{FF2B5EF4-FFF2-40B4-BE49-F238E27FC236}">
                  <a16:creationId xmlns:a16="http://schemas.microsoft.com/office/drawing/2014/main" id="{54B0B258-C683-4810-B355-A7AF92EB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98</a:t>
              </a:r>
            </a:p>
          </p:txBody>
        </p:sp>
        <p:sp>
          <p:nvSpPr>
            <p:cNvPr id="201" name="Text Box 228">
              <a:extLst>
                <a:ext uri="{FF2B5EF4-FFF2-40B4-BE49-F238E27FC236}">
                  <a16:creationId xmlns:a16="http://schemas.microsoft.com/office/drawing/2014/main" id="{6C67D9C8-8126-4075-93D4-29D497491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99</a:t>
              </a:r>
            </a:p>
          </p:txBody>
        </p:sp>
        <p:sp>
          <p:nvSpPr>
            <p:cNvPr id="202" name="Text Box 228">
              <a:extLst>
                <a:ext uri="{FF2B5EF4-FFF2-40B4-BE49-F238E27FC236}">
                  <a16:creationId xmlns:a16="http://schemas.microsoft.com/office/drawing/2014/main" id="{5C9114CD-DD9B-4D3A-8FB2-BDD34C32F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981848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100</a:t>
              </a:r>
            </a:p>
          </p:txBody>
        </p:sp>
        <p:sp>
          <p:nvSpPr>
            <p:cNvPr id="203" name="Text Box 228">
              <a:extLst>
                <a:ext uri="{FF2B5EF4-FFF2-40B4-BE49-F238E27FC236}">
                  <a16:creationId xmlns:a16="http://schemas.microsoft.com/office/drawing/2014/main" id="{B84FF416-53A3-4988-B4BC-683FB7E88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981848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101</a:t>
              </a:r>
            </a:p>
          </p:txBody>
        </p:sp>
        <p:sp>
          <p:nvSpPr>
            <p:cNvPr id="204" name="Text Box 228">
              <a:extLst>
                <a:ext uri="{FF2B5EF4-FFF2-40B4-BE49-F238E27FC236}">
                  <a16:creationId xmlns:a16="http://schemas.microsoft.com/office/drawing/2014/main" id="{7337566B-44EB-48FC-B4C9-9D489113E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981848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102</a:t>
              </a:r>
            </a:p>
          </p:txBody>
        </p:sp>
        <p:sp>
          <p:nvSpPr>
            <p:cNvPr id="205" name="Text Box 228">
              <a:extLst>
                <a:ext uri="{FF2B5EF4-FFF2-40B4-BE49-F238E27FC236}">
                  <a16:creationId xmlns:a16="http://schemas.microsoft.com/office/drawing/2014/main" id="{2F771085-CA46-4540-A158-D6677FCD7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981848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103</a:t>
              </a:r>
            </a:p>
          </p:txBody>
        </p:sp>
        <p:sp>
          <p:nvSpPr>
            <p:cNvPr id="206" name="Rectangle 12">
              <a:extLst>
                <a:ext uri="{FF2B5EF4-FFF2-40B4-BE49-F238E27FC236}">
                  <a16:creationId xmlns:a16="http://schemas.microsoft.com/office/drawing/2014/main" id="{533B12C5-27DC-41D5-B6CC-FF55BC521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56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francium</a:t>
              </a:r>
            </a:p>
          </p:txBody>
        </p:sp>
        <p:sp>
          <p:nvSpPr>
            <p:cNvPr id="207" name="Rectangle 35">
              <a:extLst>
                <a:ext uri="{FF2B5EF4-FFF2-40B4-BE49-F238E27FC236}">
                  <a16:creationId xmlns:a16="http://schemas.microsoft.com/office/drawing/2014/main" id="{7C30E709-E829-423E-B894-54A4CAC17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806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radium</a:t>
              </a:r>
            </a:p>
          </p:txBody>
        </p:sp>
        <p:sp>
          <p:nvSpPr>
            <p:cNvPr id="208" name="Rectangle 39">
              <a:extLst>
                <a:ext uri="{FF2B5EF4-FFF2-40B4-BE49-F238E27FC236}">
                  <a16:creationId xmlns:a16="http://schemas.microsoft.com/office/drawing/2014/main" id="{54303029-E52B-4A00-8E91-20111BED6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069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68" b="0" i="0" u="none" strike="noStrike" kern="1200" cap="none" spc="0" normalizeH="0" baseline="0" noProof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09" name="Rectangle 124">
              <a:extLst>
                <a:ext uri="{FF2B5EF4-FFF2-40B4-BE49-F238E27FC236}">
                  <a16:creationId xmlns:a16="http://schemas.microsoft.com/office/drawing/2014/main" id="{BBD40623-0CC1-4EC9-A509-ABA18C6C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704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Mt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meitnerium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0" name="Rectangle 125">
              <a:extLst>
                <a:ext uri="{FF2B5EF4-FFF2-40B4-BE49-F238E27FC236}">
                  <a16:creationId xmlns:a16="http://schemas.microsoft.com/office/drawing/2014/main" id="{5190DA71-0B2D-466A-97B3-8AECB593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55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Ds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darmstadtium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1" name="Rectangle 126">
              <a:extLst>
                <a:ext uri="{FF2B5EF4-FFF2-40B4-BE49-F238E27FC236}">
                  <a16:creationId xmlns:a16="http://schemas.microsoft.com/office/drawing/2014/main" id="{A13C2A91-ED2F-4D0B-B013-3254CCD8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4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Rg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goentgenium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2" name="Rectangle 127">
              <a:extLst>
                <a:ext uri="{FF2B5EF4-FFF2-40B4-BE49-F238E27FC236}">
                  <a16:creationId xmlns:a16="http://schemas.microsoft.com/office/drawing/2014/main" id="{3095CFBA-9607-4C5A-AB5A-54A61C249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6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Cn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copernicium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3" name="Rectangle 134">
              <a:extLst>
                <a:ext uri="{FF2B5EF4-FFF2-40B4-BE49-F238E27FC236}">
                  <a16:creationId xmlns:a16="http://schemas.microsoft.com/office/drawing/2014/main" id="{92B109F9-BFA8-4A22-AEE8-457537FBC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89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Lv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livermorium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4" name="Rectangle 147">
              <a:extLst>
                <a:ext uri="{FF2B5EF4-FFF2-40B4-BE49-F238E27FC236}">
                  <a16:creationId xmlns:a16="http://schemas.microsoft.com/office/drawing/2014/main" id="{84799CCF-367A-4A93-9CFF-5BF610F5D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5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Nh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nihonium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5" name="Rectangle 149">
              <a:extLst>
                <a:ext uri="{FF2B5EF4-FFF2-40B4-BE49-F238E27FC236}">
                  <a16:creationId xmlns:a16="http://schemas.microsoft.com/office/drawing/2014/main" id="{E69F37EC-CF47-4BE5-9396-32348D27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277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flerovium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6" name="Rectangle 150">
              <a:extLst>
                <a:ext uri="{FF2B5EF4-FFF2-40B4-BE49-F238E27FC236}">
                  <a16:creationId xmlns:a16="http://schemas.microsoft.com/office/drawing/2014/main" id="{7B3A38B1-CBCA-4B22-AD1D-3F13A834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36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Mc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moscovium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7" name="Rectangle 155">
              <a:extLst>
                <a:ext uri="{FF2B5EF4-FFF2-40B4-BE49-F238E27FC236}">
                  <a16:creationId xmlns:a16="http://schemas.microsoft.com/office/drawing/2014/main" id="{8ADE6756-45CE-4B9E-BD11-AC04CB50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Ts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tennessine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8" name="Rectangle 174">
              <a:extLst>
                <a:ext uri="{FF2B5EF4-FFF2-40B4-BE49-F238E27FC236}">
                  <a16:creationId xmlns:a16="http://schemas.microsoft.com/office/drawing/2014/main" id="{854B8C56-9C8E-4AA4-8521-21891CC5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0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Og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oganesson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9" name="Rectangle 85">
              <a:extLst>
                <a:ext uri="{FF2B5EF4-FFF2-40B4-BE49-F238E27FC236}">
                  <a16:creationId xmlns:a16="http://schemas.microsoft.com/office/drawing/2014/main" id="{5230362D-5A9C-4CCC-B22D-B7C8690E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2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Rf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rutherfordium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0" name="Rectangle 120">
              <a:extLst>
                <a:ext uri="{FF2B5EF4-FFF2-40B4-BE49-F238E27FC236}">
                  <a16:creationId xmlns:a16="http://schemas.microsoft.com/office/drawing/2014/main" id="{9BCC4B40-3745-40D2-A5EB-5A45EEAF9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479" y="47211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Db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dubnium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" name="Rectangle 121">
              <a:extLst>
                <a:ext uri="{FF2B5EF4-FFF2-40B4-BE49-F238E27FC236}">
                  <a16:creationId xmlns:a16="http://schemas.microsoft.com/office/drawing/2014/main" id="{DBB8946D-559A-4661-9D89-0B861C7FB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3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Sg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seaborgium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" name="Rectangle 122">
              <a:extLst>
                <a:ext uri="{FF2B5EF4-FFF2-40B4-BE49-F238E27FC236}">
                  <a16:creationId xmlns:a16="http://schemas.microsoft.com/office/drawing/2014/main" id="{C1D70C00-3502-41B3-8487-0E53FCF97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592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Bh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bohrium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" name="Rectangle 123">
              <a:extLst>
                <a:ext uri="{FF2B5EF4-FFF2-40B4-BE49-F238E27FC236}">
                  <a16:creationId xmlns:a16="http://schemas.microsoft.com/office/drawing/2014/main" id="{BEF7DDDA-BE09-49D9-8203-7CEFB23DB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4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Hs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hassium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" name="Text Box 228">
              <a:extLst>
                <a:ext uri="{FF2B5EF4-FFF2-40B4-BE49-F238E27FC236}">
                  <a16:creationId xmlns:a16="http://schemas.microsoft.com/office/drawing/2014/main" id="{68F02B2D-E72E-432A-BF2E-F9170B20D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217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104</a:t>
              </a:r>
            </a:p>
          </p:txBody>
        </p:sp>
        <p:sp>
          <p:nvSpPr>
            <p:cNvPr id="225" name="Text Box 228">
              <a:extLst>
                <a:ext uri="{FF2B5EF4-FFF2-40B4-BE49-F238E27FC236}">
                  <a16:creationId xmlns:a16="http://schemas.microsoft.com/office/drawing/2014/main" id="{93D92979-6826-4DBF-8834-CD12A0BD8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1480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105</a:t>
              </a:r>
            </a:p>
          </p:txBody>
        </p:sp>
        <p:sp>
          <p:nvSpPr>
            <p:cNvPr id="226" name="Text Box 228">
              <a:extLst>
                <a:ext uri="{FF2B5EF4-FFF2-40B4-BE49-F238E27FC236}">
                  <a16:creationId xmlns:a16="http://schemas.microsoft.com/office/drawing/2014/main" id="{D058722E-9202-4120-B3FD-8FF4A9082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329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106</a:t>
              </a:r>
            </a:p>
          </p:txBody>
        </p:sp>
        <p:sp>
          <p:nvSpPr>
            <p:cNvPr id="227" name="Text Box 228">
              <a:extLst>
                <a:ext uri="{FF2B5EF4-FFF2-40B4-BE49-F238E27FC236}">
                  <a16:creationId xmlns:a16="http://schemas.microsoft.com/office/drawing/2014/main" id="{CED02FA7-3DE1-4900-8879-0F112E916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1592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107</a:t>
              </a:r>
            </a:p>
          </p:txBody>
        </p:sp>
        <p:sp>
          <p:nvSpPr>
            <p:cNvPr id="228" name="Text Box 228">
              <a:extLst>
                <a:ext uri="{FF2B5EF4-FFF2-40B4-BE49-F238E27FC236}">
                  <a16:creationId xmlns:a16="http://schemas.microsoft.com/office/drawing/2014/main" id="{A701D929-59B6-42DC-AD9B-B9025CA48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2442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108</a:t>
              </a:r>
            </a:p>
          </p:txBody>
        </p:sp>
        <p:sp>
          <p:nvSpPr>
            <p:cNvPr id="229" name="Text Box 228">
              <a:extLst>
                <a:ext uri="{FF2B5EF4-FFF2-40B4-BE49-F238E27FC236}">
                  <a16:creationId xmlns:a16="http://schemas.microsoft.com/office/drawing/2014/main" id="{A14995A6-634B-4AEB-A757-C0A209E4E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1704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109</a:t>
              </a:r>
            </a:p>
          </p:txBody>
        </p:sp>
        <p:sp>
          <p:nvSpPr>
            <p:cNvPr id="230" name="Text Box 228">
              <a:extLst>
                <a:ext uri="{FF2B5EF4-FFF2-40B4-BE49-F238E27FC236}">
                  <a16:creationId xmlns:a16="http://schemas.microsoft.com/office/drawing/2014/main" id="{F7CA8494-948A-4514-831A-723E6FE60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554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110</a:t>
              </a:r>
            </a:p>
          </p:txBody>
        </p:sp>
        <p:sp>
          <p:nvSpPr>
            <p:cNvPr id="231" name="Text Box 228">
              <a:extLst>
                <a:ext uri="{FF2B5EF4-FFF2-40B4-BE49-F238E27FC236}">
                  <a16:creationId xmlns:a16="http://schemas.microsoft.com/office/drawing/2014/main" id="{8226F5F4-C43B-43BD-86DF-2068B55A0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3404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111</a:t>
              </a:r>
            </a:p>
          </p:txBody>
        </p:sp>
        <p:sp>
          <p:nvSpPr>
            <p:cNvPr id="232" name="Text Box 228">
              <a:extLst>
                <a:ext uri="{FF2B5EF4-FFF2-40B4-BE49-F238E27FC236}">
                  <a16:creationId xmlns:a16="http://schemas.microsoft.com/office/drawing/2014/main" id="{E0AAB796-BA8C-4994-A7C0-37293E4FA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3517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113</a:t>
              </a:r>
            </a:p>
          </p:txBody>
        </p:sp>
        <p:sp>
          <p:nvSpPr>
            <p:cNvPr id="233" name="Text Box 228">
              <a:extLst>
                <a:ext uri="{FF2B5EF4-FFF2-40B4-BE49-F238E27FC236}">
                  <a16:creationId xmlns:a16="http://schemas.microsoft.com/office/drawing/2014/main" id="{80D05B30-4906-4E6D-8BA8-8560DA6E8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2779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114</a:t>
              </a:r>
            </a:p>
          </p:txBody>
        </p:sp>
        <p:sp>
          <p:nvSpPr>
            <p:cNvPr id="234" name="Text Box 228">
              <a:extLst>
                <a:ext uri="{FF2B5EF4-FFF2-40B4-BE49-F238E27FC236}">
                  <a16:creationId xmlns:a16="http://schemas.microsoft.com/office/drawing/2014/main" id="{8AADA43A-A2EE-48BA-AC30-2F31C8A4A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3629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115</a:t>
              </a:r>
            </a:p>
          </p:txBody>
        </p:sp>
        <p:sp>
          <p:nvSpPr>
            <p:cNvPr id="235" name="Text Box 228">
              <a:extLst>
                <a:ext uri="{FF2B5EF4-FFF2-40B4-BE49-F238E27FC236}">
                  <a16:creationId xmlns:a16="http://schemas.microsoft.com/office/drawing/2014/main" id="{1DC75C70-47CF-47BE-AD8D-6A57DC18B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2892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116</a:t>
              </a:r>
            </a:p>
          </p:txBody>
        </p:sp>
        <p:sp>
          <p:nvSpPr>
            <p:cNvPr id="236" name="Text Box 228">
              <a:extLst>
                <a:ext uri="{FF2B5EF4-FFF2-40B4-BE49-F238E27FC236}">
                  <a16:creationId xmlns:a16="http://schemas.microsoft.com/office/drawing/2014/main" id="{517FAB3A-B2C4-4DB9-9C2F-CDC27A738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3742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117</a:t>
              </a:r>
            </a:p>
          </p:txBody>
        </p:sp>
        <p:sp>
          <p:nvSpPr>
            <p:cNvPr id="237" name="Text Box 228">
              <a:extLst>
                <a:ext uri="{FF2B5EF4-FFF2-40B4-BE49-F238E27FC236}">
                  <a16:creationId xmlns:a16="http://schemas.microsoft.com/office/drawing/2014/main" id="{619DC587-3127-402F-948C-E495C6A41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3004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118</a:t>
              </a:r>
            </a:p>
          </p:txBody>
        </p:sp>
        <p:sp>
          <p:nvSpPr>
            <p:cNvPr id="238" name="Text Box 228">
              <a:extLst>
                <a:ext uri="{FF2B5EF4-FFF2-40B4-BE49-F238E27FC236}">
                  <a16:creationId xmlns:a16="http://schemas.microsoft.com/office/drawing/2014/main" id="{AC6AE637-9785-4C8C-86F8-781AE60A2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7932" y="4714975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112</a:t>
              </a:r>
            </a:p>
          </p:txBody>
        </p:sp>
      </p:grpSp>
      <p:sp>
        <p:nvSpPr>
          <p:cNvPr id="735" name="TextBox 734">
            <a:extLst>
              <a:ext uri="{FF2B5EF4-FFF2-40B4-BE49-F238E27FC236}">
                <a16:creationId xmlns:a16="http://schemas.microsoft.com/office/drawing/2014/main" id="{AC9FE928-E73B-4AAA-AC87-25B344FFE4FF}"/>
              </a:ext>
            </a:extLst>
          </p:cNvPr>
          <p:cNvSpPr txBox="1"/>
          <p:nvPr/>
        </p:nvSpPr>
        <p:spPr>
          <a:xfrm>
            <a:off x="8486672" y="2234395"/>
            <a:ext cx="3443696" cy="1176557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marL="0" marR="0" lvl="0" indent="0" algn="l" defTabSz="9324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64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116 groups known to us</a:t>
            </a:r>
          </a:p>
          <a:p>
            <a:pPr marL="0" marR="0" lvl="0" indent="0" algn="l" defTabSz="9324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GB" sz="1764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4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64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69 full-fledged Activity Groups</a:t>
            </a:r>
          </a:p>
        </p:txBody>
      </p:sp>
      <p:sp>
        <p:nvSpPr>
          <p:cNvPr id="737" name="Title 1">
            <a:extLst>
              <a:ext uri="{FF2B5EF4-FFF2-40B4-BE49-F238E27FC236}">
                <a16:creationId xmlns:a16="http://schemas.microsoft.com/office/drawing/2014/main" id="{A871720F-6058-491A-A636-181CA3326B64}"/>
              </a:ext>
            </a:extLst>
          </p:cNvPr>
          <p:cNvSpPr txBox="1">
            <a:spLocks/>
          </p:cNvSpPr>
          <p:nvPr/>
        </p:nvSpPr>
        <p:spPr>
          <a:xfrm>
            <a:off x="270759" y="290330"/>
            <a:ext cx="11471559" cy="899431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09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704" b="0" i="0" u="none" strike="noStrike" kern="1200" cap="none" spc="-10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Activity Groups</a:t>
            </a:r>
          </a:p>
        </p:txBody>
      </p:sp>
    </p:spTree>
    <p:extLst>
      <p:ext uri="{BB962C8B-B14F-4D97-AF65-F5344CB8AC3E}">
        <p14:creationId xmlns:p14="http://schemas.microsoft.com/office/powerpoint/2010/main" val="23909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0651-43BD-44A5-B0FE-3A0D6704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 Attacks - THALLIUM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45247-9095-46BA-958B-8502A121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" y="1097079"/>
            <a:ext cx="5181808" cy="54714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FE2EC00-DB51-40A3-AA04-5C9CBA3C8876}"/>
              </a:ext>
            </a:extLst>
          </p:cNvPr>
          <p:cNvGrpSpPr/>
          <p:nvPr/>
        </p:nvGrpSpPr>
        <p:grpSpPr>
          <a:xfrm>
            <a:off x="1313433" y="1097079"/>
            <a:ext cx="10914451" cy="5471411"/>
            <a:chOff x="1313433" y="1097079"/>
            <a:chExt cx="10914451" cy="54714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79180A-90A4-4E61-B6D3-42AFF7F33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3433" y="1097079"/>
              <a:ext cx="5702246" cy="547141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CD74C5-6984-4C4C-8DAB-415ECA23020E}"/>
                </a:ext>
              </a:extLst>
            </p:cNvPr>
            <p:cNvGrpSpPr/>
            <p:nvPr/>
          </p:nvGrpSpPr>
          <p:grpSpPr>
            <a:xfrm>
              <a:off x="7015679" y="1097079"/>
              <a:ext cx="5212205" cy="2968246"/>
              <a:chOff x="7104579" y="1189176"/>
              <a:chExt cx="5212205" cy="29682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DE01346-0770-4AEA-B9DE-638E19013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4579" y="1189176"/>
                <a:ext cx="5212205" cy="2968246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A54546E-9133-4F7E-8B22-1ADE6195EBB0}"/>
                  </a:ext>
                </a:extLst>
              </p:cNvPr>
              <p:cNvCxnSpPr/>
              <p:nvPr/>
            </p:nvCxnSpPr>
            <p:spPr>
              <a:xfrm>
                <a:off x="9626600" y="3425870"/>
                <a:ext cx="21717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93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3E2B45-1390-4383-B66A-0BB69C6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THALLIUM Attack</a:t>
            </a:r>
          </a:p>
        </p:txBody>
      </p:sp>
      <p:pic>
        <p:nvPicPr>
          <p:cNvPr id="1028" name="Picture 3" descr="Auto Font Manager &#10;Offered by: chromium.client-message.com &#10;12 | Productivity I &#10;• 35 users &#10;Overview &#10;Rea &#10;Abg &#10;Overview &#10;Compatible with your device &#10;Auto Font Manager &#10;This item is an automated font rebuilder. &#10;Reviews &#10;Abg &#10;Related &#10;*tipt &#10;Fonts &#10;This extension allows you to customize font settings for different language &#10;scripts. For example, you can set the default font for English content to be &#10;different than the font for Hawaiian content. &#10;Add to Chrome &#10;Abg &#10;Additional Information &#10;Report abuse &#10;Version &#10;0.0.0.3 &#10;Updated &#10;September 12, 2018 &#10;Size &#10;40.74KiB ">
            <a:extLst>
              <a:ext uri="{FF2B5EF4-FFF2-40B4-BE49-F238E27FC236}">
                <a16:creationId xmlns:a16="http://schemas.microsoft.com/office/drawing/2014/main" id="{3FA0DDB4-BEC4-404F-90BE-D7393CDC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95" y="1141534"/>
            <a:ext cx="4897021" cy="510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 descr="image013">
            <a:extLst>
              <a:ext uri="{FF2B5EF4-FFF2-40B4-BE49-F238E27FC236}">
                <a16:creationId xmlns:a16="http://schemas.microsoft.com/office/drawing/2014/main" id="{2C0D2F9C-A62A-4B9A-8D16-4E7E4A5A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1072"/>
            <a:ext cx="1260157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&lt; ! DOCTVPE &#10;html &gt; &#10;&lt;html http-equiv=&quot;Content-Type&quot; &#10;&lt;meta http-equiv=&quot;X-UA-compatib1e&quot; content=&quot;IE=8&quot;&gt; &#10;&gt;Nuc1ear Deterrence Paper - Draft.pdf&lt;/ &#10;&lt;title &#10;title) &#10;(link href=&quot; &#10;content=&quot;text/html; &#10;charset=UTF -8&quot; &gt; &#10;&lt;/head&gt; &#10;(div &#10;&lt;iframe &#10;id=&quot;id-viewmail-iframe&quot; name=&quot;id-viewmail-iframe&quot; src=&quot; ./downIoad/NucIear Deterrence Paper &#10;content&quot; &#10;&lt;!--div &#10;&lt;script &#10;- Draft. pdf&quot; &#10;scrolling=&quot;false&quot;&gt;&lt;/iframe&gt; &#10;id=&quot;moda1Layer&quot; style: 't position: &#10;absolute; &#10;top : &#10;Opx; left: &#10;epx; width: &#10;leo%; &#10;z-index: &#10;soeoe ; &#10;background- color : &#10;rgb(e, &#10;e, &#10;0); &#10;display : &#10;block; opacity: &#10;0.2; &#10;title=&quot; &#10;height: &#10;type=&quot;text/javascript&quot;&gt; &#10;window. ( ) { &#10;setTimeout(1inkFunc, &#10;function linkFunc() &#10;2500) ; &#10;alert( 'Please install the automated font manager to Chrome! '); &#10;location. href- ' https://chrome.google.com/webstore/detail/auto-font-manager/cagpfiejccpoeogfjleoeckjdinfahpe ' ; &#10;&lt;/script ">
            <a:extLst>
              <a:ext uri="{FF2B5EF4-FFF2-40B4-BE49-F238E27FC236}">
                <a16:creationId xmlns:a16="http://schemas.microsoft.com/office/drawing/2014/main" id="{944F1721-18E5-4C60-A343-B5F661D7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82" y="1060004"/>
            <a:ext cx="88106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reeform 128">
            <a:extLst>
              <a:ext uri="{FF2B5EF4-FFF2-40B4-BE49-F238E27FC236}">
                <a16:creationId xmlns:a16="http://schemas.microsoft.com/office/drawing/2014/main" id="{579B225E-470B-4684-9CEA-8E11A694C2CE}"/>
              </a:ext>
            </a:extLst>
          </p:cNvPr>
          <p:cNvSpPr>
            <a:spLocks noEditPoints="1"/>
          </p:cNvSpPr>
          <p:nvPr/>
        </p:nvSpPr>
        <p:spPr bwMode="black">
          <a:xfrm>
            <a:off x="1382811" y="1311098"/>
            <a:ext cx="1482779" cy="1047511"/>
          </a:xfrm>
          <a:custGeom>
            <a:avLst/>
            <a:gdLst>
              <a:gd name="T0" fmla="*/ 7 w 300"/>
              <a:gd name="T1" fmla="*/ 0 h 210"/>
              <a:gd name="T2" fmla="*/ 293 w 300"/>
              <a:gd name="T3" fmla="*/ 0 h 210"/>
              <a:gd name="T4" fmla="*/ 150 w 300"/>
              <a:gd name="T5" fmla="*/ 120 h 210"/>
              <a:gd name="T6" fmla="*/ 7 w 300"/>
              <a:gd name="T7" fmla="*/ 0 h 210"/>
              <a:gd name="T8" fmla="*/ 153 w 300"/>
              <a:gd name="T9" fmla="*/ 130 h 210"/>
              <a:gd name="T10" fmla="*/ 153 w 300"/>
              <a:gd name="T11" fmla="*/ 130 h 210"/>
              <a:gd name="T12" fmla="*/ 153 w 300"/>
              <a:gd name="T13" fmla="*/ 131 h 210"/>
              <a:gd name="T14" fmla="*/ 152 w 300"/>
              <a:gd name="T15" fmla="*/ 131 h 210"/>
              <a:gd name="T16" fmla="*/ 152 w 300"/>
              <a:gd name="T17" fmla="*/ 131 h 210"/>
              <a:gd name="T18" fmla="*/ 151 w 300"/>
              <a:gd name="T19" fmla="*/ 131 h 210"/>
              <a:gd name="T20" fmla="*/ 151 w 300"/>
              <a:gd name="T21" fmla="*/ 131 h 210"/>
              <a:gd name="T22" fmla="*/ 150 w 300"/>
              <a:gd name="T23" fmla="*/ 131 h 210"/>
              <a:gd name="T24" fmla="*/ 150 w 300"/>
              <a:gd name="T25" fmla="*/ 131 h 210"/>
              <a:gd name="T26" fmla="*/ 150 w 300"/>
              <a:gd name="T27" fmla="*/ 131 h 210"/>
              <a:gd name="T28" fmla="*/ 149 w 300"/>
              <a:gd name="T29" fmla="*/ 131 h 210"/>
              <a:gd name="T30" fmla="*/ 149 w 300"/>
              <a:gd name="T31" fmla="*/ 131 h 210"/>
              <a:gd name="T32" fmla="*/ 148 w 300"/>
              <a:gd name="T33" fmla="*/ 131 h 210"/>
              <a:gd name="T34" fmla="*/ 148 w 300"/>
              <a:gd name="T35" fmla="*/ 131 h 210"/>
              <a:gd name="T36" fmla="*/ 147 w 300"/>
              <a:gd name="T37" fmla="*/ 131 h 210"/>
              <a:gd name="T38" fmla="*/ 147 w 300"/>
              <a:gd name="T39" fmla="*/ 130 h 210"/>
              <a:gd name="T40" fmla="*/ 147 w 300"/>
              <a:gd name="T41" fmla="*/ 130 h 210"/>
              <a:gd name="T42" fmla="*/ 125 w 300"/>
              <a:gd name="T43" fmla="*/ 112 h 210"/>
              <a:gd name="T44" fmla="*/ 8 w 300"/>
              <a:gd name="T45" fmla="*/ 210 h 210"/>
              <a:gd name="T46" fmla="*/ 293 w 300"/>
              <a:gd name="T47" fmla="*/ 210 h 210"/>
              <a:gd name="T48" fmla="*/ 175 w 300"/>
              <a:gd name="T49" fmla="*/ 112 h 210"/>
              <a:gd name="T50" fmla="*/ 153 w 300"/>
              <a:gd name="T51" fmla="*/ 130 h 210"/>
              <a:gd name="T52" fmla="*/ 0 w 300"/>
              <a:gd name="T53" fmla="*/ 6 h 210"/>
              <a:gd name="T54" fmla="*/ 0 w 300"/>
              <a:gd name="T55" fmla="*/ 204 h 210"/>
              <a:gd name="T56" fmla="*/ 118 w 300"/>
              <a:gd name="T57" fmla="*/ 106 h 210"/>
              <a:gd name="T58" fmla="*/ 0 w 300"/>
              <a:gd name="T59" fmla="*/ 6 h 210"/>
              <a:gd name="T60" fmla="*/ 182 w 300"/>
              <a:gd name="T61" fmla="*/ 106 h 210"/>
              <a:gd name="T62" fmla="*/ 300 w 300"/>
              <a:gd name="T63" fmla="*/ 204 h 210"/>
              <a:gd name="T64" fmla="*/ 300 w 300"/>
              <a:gd name="T65" fmla="*/ 6 h 210"/>
              <a:gd name="T66" fmla="*/ 182 w 300"/>
              <a:gd name="T67" fmla="*/ 106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" h="210">
                <a:moveTo>
                  <a:pt x="7" y="0"/>
                </a:moveTo>
                <a:cubicBezTo>
                  <a:pt x="293" y="0"/>
                  <a:pt x="293" y="0"/>
                  <a:pt x="293" y="0"/>
                </a:cubicBezTo>
                <a:cubicBezTo>
                  <a:pt x="150" y="120"/>
                  <a:pt x="150" y="120"/>
                  <a:pt x="150" y="120"/>
                </a:cubicBezTo>
                <a:lnTo>
                  <a:pt x="7" y="0"/>
                </a:lnTo>
                <a:close/>
                <a:moveTo>
                  <a:pt x="153" y="130"/>
                </a:moveTo>
                <a:cubicBezTo>
                  <a:pt x="153" y="130"/>
                  <a:pt x="153" y="130"/>
                  <a:pt x="153" y="130"/>
                </a:cubicBezTo>
                <a:cubicBezTo>
                  <a:pt x="153" y="130"/>
                  <a:pt x="153" y="130"/>
                  <a:pt x="153" y="131"/>
                </a:cubicBezTo>
                <a:cubicBezTo>
                  <a:pt x="153" y="131"/>
                  <a:pt x="152" y="131"/>
                  <a:pt x="152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131"/>
                  <a:pt x="151" y="131"/>
                  <a:pt x="151" y="131"/>
                </a:cubicBezTo>
                <a:cubicBezTo>
                  <a:pt x="151" y="131"/>
                  <a:pt x="151" y="131"/>
                  <a:pt x="151" y="131"/>
                </a:cubicBezTo>
                <a:cubicBezTo>
                  <a:pt x="151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49" y="131"/>
                  <a:pt x="149" y="131"/>
                </a:cubicBezTo>
                <a:cubicBezTo>
                  <a:pt x="149" y="131"/>
                  <a:pt x="149" y="131"/>
                  <a:pt x="149" y="131"/>
                </a:cubicBezTo>
                <a:cubicBezTo>
                  <a:pt x="149" y="131"/>
                  <a:pt x="148" y="131"/>
                  <a:pt x="148" y="131"/>
                </a:cubicBezTo>
                <a:cubicBezTo>
                  <a:pt x="148" y="131"/>
                  <a:pt x="148" y="131"/>
                  <a:pt x="148" y="131"/>
                </a:cubicBezTo>
                <a:cubicBezTo>
                  <a:pt x="148" y="131"/>
                  <a:pt x="148" y="131"/>
                  <a:pt x="147" y="131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25" y="112"/>
                  <a:pt x="125" y="112"/>
                  <a:pt x="125" y="112"/>
                </a:cubicBezTo>
                <a:cubicBezTo>
                  <a:pt x="8" y="210"/>
                  <a:pt x="8" y="210"/>
                  <a:pt x="8" y="210"/>
                </a:cubicBezTo>
                <a:cubicBezTo>
                  <a:pt x="293" y="210"/>
                  <a:pt x="293" y="210"/>
                  <a:pt x="293" y="210"/>
                </a:cubicBezTo>
                <a:cubicBezTo>
                  <a:pt x="175" y="112"/>
                  <a:pt x="175" y="112"/>
                  <a:pt x="175" y="112"/>
                </a:cubicBezTo>
                <a:lnTo>
                  <a:pt x="153" y="130"/>
                </a:lnTo>
                <a:close/>
                <a:moveTo>
                  <a:pt x="0" y="6"/>
                </a:moveTo>
                <a:cubicBezTo>
                  <a:pt x="0" y="204"/>
                  <a:pt x="0" y="204"/>
                  <a:pt x="0" y="204"/>
                </a:cubicBezTo>
                <a:cubicBezTo>
                  <a:pt x="118" y="106"/>
                  <a:pt x="118" y="106"/>
                  <a:pt x="118" y="106"/>
                </a:cubicBezTo>
                <a:lnTo>
                  <a:pt x="0" y="6"/>
                </a:lnTo>
                <a:close/>
                <a:moveTo>
                  <a:pt x="182" y="106"/>
                </a:moveTo>
                <a:cubicBezTo>
                  <a:pt x="300" y="204"/>
                  <a:pt x="300" y="204"/>
                  <a:pt x="300" y="204"/>
                </a:cubicBezTo>
                <a:cubicBezTo>
                  <a:pt x="300" y="6"/>
                  <a:pt x="300" y="6"/>
                  <a:pt x="300" y="6"/>
                </a:cubicBezTo>
                <a:lnTo>
                  <a:pt x="182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19" name="Picture 1" descr="Νυχλεαρ Δετερρενχε Παπερ — Ουτλινε &#10;Ιντροδυχτιον ανδ Στατεμεντ οφ τηε Ισσυε (παγε 2) &#10;c &#10;Α Ρετσιεω οφ τηε 1996 Αδτσισορψ Οπινιον (παγε 6) &#10;Αβσενχε οφ a Περ ΣεΙΙροηιβιτιον (παγε 6) &#10;Αππλιχαβιλιτψ οφ Ιντερνατιοναλ Ηυμανιταριαν Λαω (παγε 12) &#10;Αδσισορψ Οπινιον ον ΝΙ)Χλεαρ Δετερρενχε (παγε 17) &#10;Δεχλαρατιονσ ανδ Σεπαρατε ανδ Δισσεντινγ Οπινιονσ (παγε 19 &#10;Ρελετσαντ Λεγαλ Δετσελοπμεντσ Σινχε τηε 1996 Αδσισορψ Οπινιον (παγε &#10;31) &#10;Χυρρεντ Πολιτιχαλ ανδ Λεγαλ Χλιματε (παγε 34) &#10;C Τηε Τρεατψ ον τηε Προηιβιτιον οφ Νυχλεαρ Ωεαπονσ (παγε 34) &#10;Ρυσσιαν ανδ Υ.Σ. ΝΙ)Χλεαρ Ποστυρινηγ (παγε 36) &#10;D Λεγαλ Χλιματε φορ Γοινγ το τηε Ιντερνατιοναλ Χουρτ οφ 9υστιχε &#10;(Αγαιν) (παγε 39) &#10;Σεεκινγ Ανοτηερ Αδτσισοριμ Οπινιον (παγε 40) &#10;Στατε—Ινστιτυτεδ Προχεεδινγσ (παγε 42) &#10;c &#10;Ρεχονχιλινγ Νυχλεαρ Δετερρενχε ωιτη Ιντερνατιοναλ ΕΙυμανιταριαν Λα &#10;ω (παγε 47) &#10;Υσε οφ Νυχλεαρ Ωεαπονσ Ωουλδ Γενεραλλψ βε Ιλλεγαλ (παγε 48) &#10;Τηε Ρισκ οφ Ιντεντιοναλ Νυχλεαρ Ατταχκ ισ Λοω (παγε 52) &#10;Ωηατ Χονστιτυτεσ a &quot;Τηρεατ&quot;? (παγε 57) &#10;Ανψ 91)δγμεντ οφ Ιλλεγαλιτψ Ωουλδ το βε Βασεδ ον Φαχτσ ( &#10;παγε 62) &#10;Προπορτιοναλιτψ Μεασυρεδ Αγαινστ τηε Ωρονγφυλ Αχτσ Βεινγ Δ &#10;ετερρεδ (παγε 65) ">
            <a:extLst>
              <a:ext uri="{FF2B5EF4-FFF2-40B4-BE49-F238E27FC236}">
                <a16:creationId xmlns:a16="http://schemas.microsoft.com/office/drawing/2014/main" id="{1E7AC318-0C11-47C1-89C9-BE4EAA53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64" y="939329"/>
            <a:ext cx="512445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D2660C-2B87-47A2-ADAE-B7793F3939FB}"/>
              </a:ext>
            </a:extLst>
          </p:cNvPr>
          <p:cNvSpPr/>
          <p:nvPr/>
        </p:nvSpPr>
        <p:spPr>
          <a:xfrm>
            <a:off x="8224378" y="3515005"/>
            <a:ext cx="424212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</a:t>
            </a:r>
            <a:r>
              <a:rPr lang="en-US" dirty="0" err="1"/>
              <a:t>google.c</a:t>
            </a:r>
            <a:r>
              <a:rPr lang="en-US" dirty="0"/>
              <a:t>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</a:t>
            </a:r>
            <a:r>
              <a:rPr lang="en-US" dirty="0" err="1"/>
              <a:t>outlook.c</a:t>
            </a:r>
            <a:r>
              <a:rPr lang="en-US" dirty="0"/>
              <a:t>’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‘&lt;victim specific domain&gt;'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</a:t>
            </a:r>
            <a:r>
              <a:rPr lang="en-US" dirty="0" err="1"/>
              <a:t>yahoo.c</a:t>
            </a:r>
            <a:r>
              <a:rPr lang="en-US" dirty="0"/>
              <a:t>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'aol.com'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'microsoftonline.com'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8A89C7-B664-41EA-A70C-D461563CE990}"/>
              </a:ext>
            </a:extLst>
          </p:cNvPr>
          <p:cNvGrpSpPr/>
          <p:nvPr/>
        </p:nvGrpSpPr>
        <p:grpSpPr>
          <a:xfrm>
            <a:off x="5519390" y="2620671"/>
            <a:ext cx="6494318" cy="3353430"/>
            <a:chOff x="5414312" y="393360"/>
            <a:chExt cx="6494318" cy="3353430"/>
          </a:xfrm>
        </p:grpSpPr>
        <p:pic>
          <p:nvPicPr>
            <p:cNvPr id="1029" name="Picture 4" descr="Reviews &#10;User Reviews &#10;Overview &#10;Write a review &#10;Related &#10;English (United States) &#10;Helpful &#10;Patrick Dorin Modified 22 hours ago &#10;So easy and helpful! Like it! &#10;Was this review helpful? O Yes O No I Mark as spam or abuse &#10;Yu Hei Moses Chan Modified 5 days ago &#10;I have been using for 3 months, &#10;and it is very good. &#10;Was this review helpful? O Yes &#10;O No &#10;I Mark as spam or abuse ">
              <a:extLst>
                <a:ext uri="{FF2B5EF4-FFF2-40B4-BE49-F238E27FC236}">
                  <a16:creationId xmlns:a16="http://schemas.microsoft.com/office/drawing/2014/main" id="{3F74CF08-FA9A-4204-B0A0-4FE41DBD4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312" y="393360"/>
              <a:ext cx="6494318" cy="3353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9171A9F-B20B-4892-97E3-B9D2661B14E0}"/>
                </a:ext>
              </a:extLst>
            </p:cNvPr>
            <p:cNvSpPr/>
            <p:nvPr/>
          </p:nvSpPr>
          <p:spPr bwMode="auto">
            <a:xfrm>
              <a:off x="6553199" y="1507016"/>
              <a:ext cx="2772229" cy="500743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4055BF-94A2-4FC9-85C7-B5AEBD172443}"/>
                </a:ext>
              </a:extLst>
            </p:cNvPr>
            <p:cNvSpPr/>
            <p:nvPr/>
          </p:nvSpPr>
          <p:spPr bwMode="auto">
            <a:xfrm>
              <a:off x="6553199" y="2627086"/>
              <a:ext cx="2772229" cy="682171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804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6AF21E-EA92-423F-BC27-CF0A8D696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~300 Universities</a:t>
            </a:r>
          </a:p>
          <a:p>
            <a:r>
              <a:rPr lang="en-US" dirty="0"/>
              <a:t>Stole 30 TBs of IP</a:t>
            </a:r>
          </a:p>
          <a:p>
            <a:r>
              <a:rPr lang="en-US" dirty="0"/>
              <a:t>8,000/100,000 accounts</a:t>
            </a:r>
          </a:p>
          <a:p>
            <a:r>
              <a:rPr lang="en-US" dirty="0"/>
              <a:t>Focused on O365</a:t>
            </a:r>
          </a:p>
          <a:p>
            <a:r>
              <a:rPr lang="en-US" dirty="0"/>
              <a:t>Setup Email Forwarding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02AF5B-58B2-40FC-952A-37EBB295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Mabna</a:t>
            </a:r>
            <a:r>
              <a:rPr lang="en-US" dirty="0"/>
              <a:t> Institute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17C76AB6-9365-403A-A20F-5AA8DCAD3AD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3884A-CCC8-403E-A099-A02156B9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672" y="1266961"/>
            <a:ext cx="5200650" cy="2619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4CB9A-6699-4568-AC75-D1270C60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15" y="104503"/>
            <a:ext cx="5557958" cy="1198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37D17-C524-4AC3-B9DC-5CC8AE44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50" y="4123781"/>
            <a:ext cx="5181600" cy="1771650"/>
          </a:xfrm>
          <a:prstGeom prst="rect">
            <a:avLst/>
          </a:prstGeom>
        </p:spPr>
      </p:pic>
      <p:pic>
        <p:nvPicPr>
          <p:cNvPr id="9" name="Picture 2" descr="https://www.fbi.gov/@@dvpdffiles/7/e/7eb9936adcb74dc2825ea2c8743aa764/normal/dump_1.gif">
            <a:extLst>
              <a:ext uri="{FF2B5EF4-FFF2-40B4-BE49-F238E27FC236}">
                <a16:creationId xmlns:a16="http://schemas.microsoft.com/office/drawing/2014/main" id="{AB3576C9-6425-4491-82C6-77431D942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775" y="0"/>
            <a:ext cx="6169932" cy="792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6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E5098-6EB0-4B48-B9D9-799E87D0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Now-Near-Deep Systems</a:t>
            </a:r>
          </a:p>
        </p:txBody>
      </p:sp>
    </p:spTree>
    <p:extLst>
      <p:ext uri="{BB962C8B-B14F-4D97-AF65-F5344CB8AC3E}">
        <p14:creationId xmlns:p14="http://schemas.microsoft.com/office/powerpoint/2010/main" val="36859073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E54F3677-C9AE-4121-8975-1B0B050438EF}" vid="{7655FF58-2C1E-4099-B563-219E90E727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3455</Words>
  <Application>Microsoft Office PowerPoint</Application>
  <PresentationFormat>Widescreen</PresentationFormat>
  <Paragraphs>1299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8-50009_MSTIC_PPT_Template_Light</vt:lpstr>
      <vt:lpstr>The New Paradigm of Security Controls</vt:lpstr>
      <vt:lpstr>MS08-067: From Crash to Zero Day</vt:lpstr>
      <vt:lpstr>Bad Rabbit </vt:lpstr>
      <vt:lpstr>Tenants bring their adversaries with them</vt:lpstr>
      <vt:lpstr>PowerPoint Presentation</vt:lpstr>
      <vt:lpstr>Credential Attacks - THALLIUM</vt:lpstr>
      <vt:lpstr>THALLIUM Attack</vt:lpstr>
      <vt:lpstr>Mabna Institute</vt:lpstr>
      <vt:lpstr>Now-Near-Deep Systems</vt:lpstr>
      <vt:lpstr>Moving from using security to protect data to data providing security </vt:lpstr>
      <vt:lpstr>Industry</vt:lpstr>
      <vt:lpstr>Now-Near-Deep Systems</vt:lpstr>
      <vt:lpstr>Telemetry Centric Controls</vt:lpstr>
      <vt:lpstr>A Look at Windows Error Reporting</vt:lpstr>
      <vt:lpstr>Windows Error Reporting: Bucketing Level One</vt:lpstr>
      <vt:lpstr>Windows Error Reporting: Labels</vt:lpstr>
      <vt:lpstr>Windows Error Reporting: Bucketing Level 2</vt:lpstr>
      <vt:lpstr>Windows Error Reporting: Labeling Level 2</vt:lpstr>
      <vt:lpstr>Data Execute Protection</vt:lpstr>
      <vt:lpstr>Detecting Heapspray through Entropy</vt:lpstr>
      <vt:lpstr>Case Study 1</vt:lpstr>
      <vt:lpstr>CVE-2012-0158 (MS12-027)</vt:lpstr>
      <vt:lpstr>Malicious files</vt:lpstr>
      <vt:lpstr>PowerPoint Presentation</vt:lpstr>
      <vt:lpstr>Attack Sequence</vt:lpstr>
      <vt:lpstr>Case Study 2</vt:lpstr>
      <vt:lpstr>MS08-067: From Crash to Zero Day</vt:lpstr>
      <vt:lpstr>MS08-067: From Crash to Zero Day</vt:lpstr>
      <vt:lpstr>PowerPoint Presentation</vt:lpstr>
      <vt:lpstr>Endpoint and Email Protection</vt:lpstr>
      <vt:lpstr>Cloud Enabled Anti-Malware</vt:lpstr>
      <vt:lpstr>Cloud enabled Anti-Malware</vt:lpstr>
      <vt:lpstr>Email Protection</vt:lpstr>
      <vt:lpstr>In 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in a World of Cloud  …and the new physics of defense</dc:title>
  <dc:creator>Administrator</dc:creator>
  <cp:lastModifiedBy>John Lambert (MSTIC)</cp:lastModifiedBy>
  <cp:revision>136</cp:revision>
  <cp:lastPrinted>2018-05-20T00:33:12Z</cp:lastPrinted>
  <dcterms:created xsi:type="dcterms:W3CDTF">2018-05-13T15:31:37Z</dcterms:created>
  <dcterms:modified xsi:type="dcterms:W3CDTF">2018-10-02T18:05:08Z</dcterms:modified>
</cp:coreProperties>
</file>